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1"/>
  </p:notesMasterIdLst>
  <p:sldIdLst>
    <p:sldId id="256" r:id="rId2"/>
    <p:sldId id="364" r:id="rId3"/>
    <p:sldId id="418" r:id="rId4"/>
    <p:sldId id="271" r:id="rId5"/>
    <p:sldId id="260" r:id="rId6"/>
    <p:sldId id="419" r:id="rId7"/>
    <p:sldId id="417" r:id="rId8"/>
    <p:sldId id="420" r:id="rId9"/>
    <p:sldId id="421" r:id="rId10"/>
    <p:sldId id="261" r:id="rId11"/>
    <p:sldId id="365" r:id="rId12"/>
    <p:sldId id="366" r:id="rId13"/>
    <p:sldId id="422" r:id="rId14"/>
    <p:sldId id="367" r:id="rId15"/>
    <p:sldId id="368" r:id="rId16"/>
    <p:sldId id="423" r:id="rId17"/>
    <p:sldId id="371" r:id="rId18"/>
    <p:sldId id="369" r:id="rId19"/>
    <p:sldId id="374" r:id="rId20"/>
    <p:sldId id="379" r:id="rId21"/>
    <p:sldId id="424" r:id="rId22"/>
    <p:sldId id="471" r:id="rId23"/>
    <p:sldId id="472" r:id="rId24"/>
    <p:sldId id="473" r:id="rId25"/>
    <p:sldId id="386" r:id="rId26"/>
    <p:sldId id="381" r:id="rId27"/>
    <p:sldId id="432" r:id="rId28"/>
    <p:sldId id="433" r:id="rId29"/>
    <p:sldId id="434" r:id="rId30"/>
    <p:sldId id="435" r:id="rId31"/>
    <p:sldId id="436" r:id="rId32"/>
    <p:sldId id="437" r:id="rId33"/>
    <p:sldId id="441" r:id="rId34"/>
    <p:sldId id="438" r:id="rId35"/>
    <p:sldId id="440" r:id="rId36"/>
    <p:sldId id="439" r:id="rId37"/>
    <p:sldId id="475" r:id="rId38"/>
    <p:sldId id="442" r:id="rId39"/>
    <p:sldId id="443" r:id="rId40"/>
    <p:sldId id="444" r:id="rId41"/>
    <p:sldId id="445" r:id="rId42"/>
    <p:sldId id="446" r:id="rId43"/>
    <p:sldId id="447" r:id="rId44"/>
    <p:sldId id="448" r:id="rId45"/>
    <p:sldId id="449" r:id="rId46"/>
    <p:sldId id="450" r:id="rId47"/>
    <p:sldId id="451" r:id="rId48"/>
    <p:sldId id="452" r:id="rId49"/>
    <p:sldId id="453" r:id="rId50"/>
    <p:sldId id="454" r:id="rId51"/>
    <p:sldId id="455" r:id="rId52"/>
    <p:sldId id="456" r:id="rId53"/>
    <p:sldId id="457" r:id="rId54"/>
    <p:sldId id="458" r:id="rId55"/>
    <p:sldId id="459" r:id="rId56"/>
    <p:sldId id="460" r:id="rId57"/>
    <p:sldId id="461" r:id="rId58"/>
    <p:sldId id="462" r:id="rId59"/>
    <p:sldId id="463" r:id="rId6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948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D092C6-0EFD-4DE4-8683-F0BB9BD9D71F}" type="datetimeFigureOut">
              <a:rPr lang="ru-RU" smtClean="0"/>
              <a:pPr/>
              <a:t>15.07.2019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B9B2F-3C4A-4858-BF76-187ED9D4EE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7/15/2019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pravmir.ru/pravdu-li-raskazyvaet-zhitie-petra-i-fevronii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52400" y="381000"/>
            <a:ext cx="8534400" cy="22098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yrillicOld" pitchFamily="2" charset="0"/>
              </a:rPr>
              <a:t>Сказание о Петре и </a:t>
            </a:r>
            <a:r>
              <a:rPr lang="ru-RU" sz="54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yrillicOld" pitchFamily="2" charset="0"/>
              </a:rPr>
              <a:t>Февронии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yrillicOld" pitchFamily="2" charset="0"/>
              </a:rPr>
              <a:t> Муромских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E:\ИЗО\ПРЕЗЕНТАЦИИ. ИЗО\Разное\Муром\Муром фото\x_6131de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00200"/>
            <a:ext cx="7072854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2" descr="http://www.obitel-minsk.by/UserFiles/Photogallery/news08072013_7_originalx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1" y="0"/>
            <a:ext cx="8610600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52400" y="6096000"/>
            <a:ext cx="899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Князь взял </a:t>
            </a:r>
            <a:r>
              <a:rPr lang="ru-RU" sz="2800" b="1" dirty="0" err="1" smtClean="0">
                <a:solidFill>
                  <a:srgbClr val="C00000"/>
                </a:solidFill>
                <a:latin typeface="CyrillicOld" pitchFamily="2" charset="0"/>
              </a:rPr>
              <a:t>Февронию</a:t>
            </a: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,  сел с ней в лодку и отплыл по Оке. 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 для презентац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181600" y="3276600"/>
            <a:ext cx="3733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Они стали жить простыми людьми, радуясь тому,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что вместе,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и Бог помогал им. </a:t>
            </a:r>
            <a:r>
              <a:rPr lang="ru-RU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yrillicOld" pitchFamily="2" charset="0"/>
              </a:rPr>
            </a:br>
            <a:endParaRPr lang="ru-RU" dirty="0"/>
          </a:p>
        </p:txBody>
      </p:sp>
      <p:pic>
        <p:nvPicPr>
          <p:cNvPr id="7" name="Рисунок 6" descr="http://happy-school.ru/_pu/133/940232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768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86400" y="1371600"/>
            <a:ext cx="3429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В Муроме же началась смута,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 многие пустились добиваться освободившегося престола, пошли убийства. 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Тогда опомнились бояре, собрали совет и решили звать князя Петра обратно. 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endParaRPr lang="ru-RU" sz="2800" dirty="0"/>
          </a:p>
        </p:txBody>
      </p:sp>
      <p:pic>
        <p:nvPicPr>
          <p:cNvPr id="5" name="Рисунок 4" descr="http://happy-school.ru/_pu/133/s604916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1816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http://happy-school.ru/_pu/133/s397964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0"/>
            <a:ext cx="8686800" cy="601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04800" y="5473005"/>
            <a:ext cx="8458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Князь и княгиня вернулись,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и </a:t>
            </a:r>
            <a:r>
              <a:rPr lang="ru-RU" sz="2800" b="1" dirty="0" err="1" smtClean="0">
                <a:solidFill>
                  <a:srgbClr val="C00000"/>
                </a:solidFill>
                <a:latin typeface="CyrillicOld" pitchFamily="2" charset="0"/>
              </a:rPr>
              <a:t>Феврония</a:t>
            </a: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 сумела заслужить любовь горожан.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72440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В преклонных летах приняв монашеский постриг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с именами Давид и Евфросиния, они молили Бога,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чтобы им умереть в один день, и завещали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тела их положить в одном гробу,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заранее приготовив гробницу из одного камня.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endParaRPr lang="ru-RU" sz="2800" dirty="0"/>
          </a:p>
        </p:txBody>
      </p:sp>
      <p:pic>
        <p:nvPicPr>
          <p:cNvPr id="4" name="Picture 2" descr="http://img1.liveinternet.ru/images/attach/c/3/76/507/76507529_01_Muzhchina_i_ZHensch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0"/>
            <a:ext cx="6096000" cy="4921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" y="0"/>
            <a:ext cx="8915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Скончались Пётр и </a:t>
            </a:r>
            <a:r>
              <a:rPr lang="ru-RU" sz="3200" b="1" dirty="0" err="1" smtClean="0">
                <a:solidFill>
                  <a:srgbClr val="C00000"/>
                </a:solidFill>
                <a:latin typeface="CyrillicOld" pitchFamily="2" charset="0"/>
              </a:rPr>
              <a:t>Феврония</a:t>
            </a: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  в один день и час - 25 июня (по новому стилю - 8 июля) 1228 года.</a:t>
            </a:r>
            <a:endParaRPr lang="ru-RU" sz="3200" dirty="0"/>
          </a:p>
        </p:txBody>
      </p:sp>
      <p:pic>
        <p:nvPicPr>
          <p:cNvPr id="4" name="Picture 2" descr="http://content.foto.mail.ru/mail/perfeozine/_blogs/i-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999" y="990600"/>
            <a:ext cx="7458559" cy="586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" y="4876800"/>
            <a:ext cx="8763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Сочтя погребение в одном гробе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несовместимым с монашеским званием,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их тела положили в разных обителях,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 но на следующий день они оказались вместе. </a:t>
            </a:r>
            <a:endParaRPr lang="ru-RU" sz="3200" dirty="0"/>
          </a:p>
        </p:txBody>
      </p:sp>
      <p:pic>
        <p:nvPicPr>
          <p:cNvPr id="5" name="Рисунок 4" descr="http://happy-school.ru/_pu/133/s199850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0"/>
            <a:ext cx="754380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litzona.net/index.php?name=show&amp;op=getimage&amp;id=457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-1"/>
            <a:ext cx="4800600" cy="6899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2400" y="685800"/>
            <a:ext cx="44958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Погребены были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св. супруги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 в соборной церкви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г. Мурома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в честь Рождества Пресвятой Богородицы, возведенной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над их мощами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по обету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Иоанном Грозным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в 1553 г.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38200" y="5410200"/>
            <a:ext cx="7848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Ныне открыто почивают в храме Святой Троицы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 Свято-Троицкого Монастыря в Муроме.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endParaRPr lang="ru-RU" sz="2800" dirty="0"/>
          </a:p>
        </p:txBody>
      </p:sp>
      <p:pic>
        <p:nvPicPr>
          <p:cNvPr id="4" name="Picture 2" descr="http://www.murom.ru/node/images/fevr/ob011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399" y="0"/>
            <a:ext cx="8323639" cy="594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img1.liveinternet.ru/images/attach/c/2/84/203/84203989_Svyatuye_Pyotr_i_Fevron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52400"/>
            <a:ext cx="5867400" cy="6519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04800" y="228600"/>
            <a:ext cx="27432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День 8 июля стал</a:t>
            </a:r>
          </a:p>
          <a:p>
            <a:r>
              <a:rPr lang="ru-RU" sz="3200" b="1" smtClean="0">
                <a:solidFill>
                  <a:srgbClr val="C00000"/>
                </a:solidFill>
                <a:latin typeface="CyrillicOld" pitchFamily="2" charset="0"/>
              </a:rPr>
              <a:t> Днем </a:t>
            </a: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семьи,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любви и верности.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Память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об их любви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 и преданности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живет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в сердцах людей.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r="48490"/>
          <a:stretch>
            <a:fillRect/>
          </a:stretch>
        </p:blipFill>
        <p:spPr bwMode="auto">
          <a:xfrm>
            <a:off x="4114800" y="457200"/>
            <a:ext cx="4881773" cy="594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52400" y="152400"/>
            <a:ext cx="4495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Благоверный князь Петр был вторым сыном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Муромского князя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Юрия Владимировича.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 Он вступил на Муромский престол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 в 1203 году.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За несколько лет до этого князь  Петр заболел проказой,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от которой никто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не мог его излечить. 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943600" y="381000"/>
            <a:ext cx="2895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Их брак является образцом 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христианского супружества. </a:t>
            </a:r>
            <a:endParaRPr lang="ru-RU" sz="3200" dirty="0"/>
          </a:p>
        </p:txBody>
      </p:sp>
      <p:pic>
        <p:nvPicPr>
          <p:cNvPr id="4" name="Picture 2" descr="http://www.pravmir.ru/wp-content/uploads/2013/02/pet-fev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5181600" cy="6513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 для презентаци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" descr="C:\Documents and Settings\Надька\Рабочий стол\Муром\f16-c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71600"/>
            <a:ext cx="3830683" cy="525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http://xn--h1akkl.xn--p1ai/upload/medialibrary/fd6/vujbk%20rweohc%20vterqsyjg%20mgkao%20q%20ufaphvkq.jpg"/>
          <p:cNvPicPr>
            <a:picLocks noChangeAspect="1" noChangeArrowheads="1"/>
          </p:cNvPicPr>
          <p:nvPr/>
        </p:nvPicPr>
        <p:blipFill>
          <a:blip r:embed="rId4" cstate="print"/>
          <a:srcRect l="32260" t="8000" r="35333" b="22000"/>
          <a:stretch>
            <a:fillRect/>
          </a:stretch>
        </p:blipFill>
        <p:spPr bwMode="auto">
          <a:xfrm>
            <a:off x="4724400" y="1362456"/>
            <a:ext cx="3657600" cy="5266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28600" y="152400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Многие годы художники обращаются к образам Муромских благоверных  князя Петра и княгини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и изображают их с особой теплотой и </a:t>
            </a:r>
            <a:r>
              <a:rPr lang="ru-RU" sz="2400" smtClean="0">
                <a:solidFill>
                  <a:srgbClr val="002060"/>
                </a:solidFill>
                <a:latin typeface="CyrillicOld" pitchFamily="2" charset="0"/>
              </a:rPr>
              <a:t>уважением в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живописи и в графике.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 </a:t>
            </a:r>
            <a:endParaRPr lang="ru-RU" sz="24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G:\ИЗО\НАШИ УСПЕХИ\НАШИ УСПЕХИ 2014-15\ПЁТР И ФЕВРОНИЯ\Калитова Таисия 3кл.JPG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381000" y="838199"/>
            <a:ext cx="8382000" cy="56680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629400" y="6019800"/>
            <a:ext cx="2048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latin typeface="AG_Souvenir" pitchFamily="34" charset="0"/>
              </a:rPr>
              <a:t>Калитова</a:t>
            </a:r>
            <a:r>
              <a:rPr lang="ru-RU" dirty="0" smtClean="0">
                <a:latin typeface="AG_Souvenir" pitchFamily="34" charset="0"/>
              </a:rPr>
              <a:t> Таисия</a:t>
            </a:r>
            <a:endParaRPr lang="ru-RU" dirty="0">
              <a:latin typeface="AG_Souvenir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0"/>
            <a:ext cx="716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  <a:latin typeface="CyrillicOld" pitchFamily="2" charset="0"/>
              </a:rPr>
              <a:t>Учащиеся гимназии тоже изображают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CyrillicOld" pitchFamily="2" charset="0"/>
              </a:rPr>
              <a:t> Муромских благоверных в своих композициях</a:t>
            </a:r>
            <a:endParaRPr lang="ru-RU" sz="2400" dirty="0">
              <a:solidFill>
                <a:srgbClr val="0070C0"/>
              </a:solidFill>
              <a:latin typeface="CyrillicOld" pitchFamily="2" charset="0"/>
            </a:endParaRPr>
          </a:p>
        </p:txBody>
      </p:sp>
      <p:pic>
        <p:nvPicPr>
          <p:cNvPr id="6" name="Picture 2" descr="G:\ИЗО\НАШИ УСПЕХИ\НАШИ УСПЕХИ 2014-15\ПЁТР И ФЕВРОНИЯ\Малакаева Мария 7клас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838200"/>
            <a:ext cx="7822648" cy="5564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248400" y="5867400"/>
            <a:ext cx="2138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G_Souvenir" pitchFamily="34" charset="0"/>
              </a:rPr>
              <a:t>Малакаева</a:t>
            </a:r>
            <a:r>
              <a:rPr lang="ru-RU" dirty="0" smtClean="0">
                <a:solidFill>
                  <a:schemeClr val="bg1"/>
                </a:solidFill>
                <a:latin typeface="AG_Souvenir" pitchFamily="34" charset="0"/>
              </a:rPr>
              <a:t> Мария</a:t>
            </a:r>
            <a:endParaRPr lang="ru-RU" dirty="0">
              <a:solidFill>
                <a:schemeClr val="bg1"/>
              </a:solidFill>
              <a:latin typeface="AG_Souvenir" pitchFamily="34" charset="0"/>
            </a:endParaRPr>
          </a:p>
        </p:txBody>
      </p:sp>
      <p:pic>
        <p:nvPicPr>
          <p:cNvPr id="8" name="Picture 2" descr="G:\ИЗО\НАШИ УСПЕХИ\НАШИ УСПЕХИ 2014-15\ПЁТР И ФЕВРОНИЯ\Шахназарьянц Фёдор 6к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838200"/>
            <a:ext cx="7620000" cy="5740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5562600" y="6096000"/>
            <a:ext cx="26365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G_Souvenir" pitchFamily="34" charset="0"/>
              </a:rPr>
              <a:t>Шахназарьянц</a:t>
            </a:r>
            <a:r>
              <a:rPr lang="ru-RU" dirty="0" smtClean="0">
                <a:solidFill>
                  <a:schemeClr val="bg1"/>
                </a:solidFill>
                <a:latin typeface="AG_Souvenir" pitchFamily="34" charset="0"/>
              </a:rPr>
              <a:t> Фёдор</a:t>
            </a:r>
            <a:endParaRPr lang="ru-RU" dirty="0">
              <a:solidFill>
                <a:schemeClr val="bg1"/>
              </a:solidFill>
              <a:latin typeface="AG_Souveni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G:\ИЗО\НАШИ УСПЕХИ\НАШИ УСПЕХИ 2014-15\ПЁТР И ФЕВРОНИЯ\Боровкова Виталия7к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1"/>
            <a:ext cx="4515937" cy="640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286000" y="6096000"/>
            <a:ext cx="2327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G_Souvenir" pitchFamily="34" charset="0"/>
              </a:rPr>
              <a:t>Боровкова</a:t>
            </a:r>
            <a:r>
              <a:rPr lang="ru-RU" dirty="0" smtClean="0">
                <a:solidFill>
                  <a:schemeClr val="bg1"/>
                </a:solidFill>
                <a:latin typeface="AG_Souvenir" pitchFamily="34" charset="0"/>
              </a:rPr>
              <a:t> Виталия</a:t>
            </a:r>
            <a:endParaRPr lang="ru-RU" dirty="0">
              <a:solidFill>
                <a:schemeClr val="bg1"/>
              </a:solidFill>
              <a:latin typeface="AG_Souvenir" pitchFamily="34" charset="0"/>
            </a:endParaRPr>
          </a:p>
        </p:txBody>
      </p:sp>
      <p:pic>
        <p:nvPicPr>
          <p:cNvPr id="5" name="Picture 2" descr="G:\ИЗО\НАШИ УСПЕХИ\НАШИ УСПЕХИ 2014-15\ПЁТР И ФЕВРОНИЯ\Калинин Арсени й 7кл.JPG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 l="3390" t="3619" r="1695" b="-130"/>
          <a:stretch>
            <a:fillRect/>
          </a:stretch>
        </p:blipFill>
        <p:spPr bwMode="auto">
          <a:xfrm>
            <a:off x="5044440" y="304800"/>
            <a:ext cx="3893820" cy="5562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629400" y="6096000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G_Souvenir" pitchFamily="34" charset="0"/>
              </a:rPr>
              <a:t>Калинин Арсений</a:t>
            </a:r>
            <a:endParaRPr lang="ru-RU" dirty="0">
              <a:solidFill>
                <a:srgbClr val="002060"/>
              </a:solidFill>
              <a:latin typeface="AG_Souvenir" pitchFamily="34" charset="0"/>
            </a:endParaRPr>
          </a:p>
        </p:txBody>
      </p:sp>
      <p:pic>
        <p:nvPicPr>
          <p:cNvPr id="7" name="Picture 2" descr="G:\ИЗО\НАШИ УСПЕХИ\НАШИ УСПЕХИ 2014-15\ПЁТР И ФЕВРОНИЯ\Морозов Григорий 6кл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28601"/>
            <a:ext cx="4420948" cy="617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209800" y="5943600"/>
            <a:ext cx="2263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G_Souvenir" pitchFamily="34" charset="0"/>
              </a:rPr>
              <a:t>Морозов Григорий</a:t>
            </a:r>
            <a:endParaRPr lang="ru-RU" dirty="0">
              <a:solidFill>
                <a:schemeClr val="bg1"/>
              </a:solidFill>
              <a:latin typeface="AG_Souvenir" pitchFamily="34" charset="0"/>
            </a:endParaRPr>
          </a:p>
        </p:txBody>
      </p:sp>
      <p:pic>
        <p:nvPicPr>
          <p:cNvPr id="9" name="Picture 2" descr="G:\ИЗО\НАШИ УСПЕХИ\НАШИ УСПЕХИ 2014-15\ПЁТР И ФЕВРОНИЯ\Старостина Александра 7кл.JPG"/>
          <p:cNvPicPr>
            <a:picLocks noChangeAspect="1" noChangeArrowheads="1"/>
          </p:cNvPicPr>
          <p:nvPr/>
        </p:nvPicPr>
        <p:blipFill>
          <a:blip r:embed="rId6" cstate="print">
            <a:lum bright="20000" contrast="10000"/>
          </a:blip>
          <a:srcRect/>
          <a:stretch>
            <a:fillRect/>
          </a:stretch>
        </p:blipFill>
        <p:spPr bwMode="auto">
          <a:xfrm>
            <a:off x="4673024" y="381000"/>
            <a:ext cx="4414382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6172200" y="6488668"/>
            <a:ext cx="2783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G_Souvenir" pitchFamily="34" charset="0"/>
              </a:rPr>
              <a:t>Старостина Александра</a:t>
            </a:r>
            <a:endParaRPr lang="ru-RU" dirty="0">
              <a:latin typeface="AG_Souveni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8371773" cy="5886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029200" y="62484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G_Souvenir" pitchFamily="34" charset="0"/>
              </a:rPr>
              <a:t>Короткова  Диана</a:t>
            </a:r>
            <a:endParaRPr lang="ru-RU" dirty="0">
              <a:latin typeface="AG_Souvenir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www.poetree.ru/_bl/38/238714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66771"/>
            <a:ext cx="8672395" cy="5438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28600" y="0"/>
            <a:ext cx="8458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Образы 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запечатлены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на  многочисленных иконах, написанных в разное время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 разных уголках земли православной. 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Скульптурная композиция «Святые благоверные Пётр и Феврония Муромские» в г.Архангельс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1" y="-79867"/>
            <a:ext cx="5943600" cy="6937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52400" y="4114800"/>
            <a:ext cx="320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Памятник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Петру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в Архангельске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600" y="60960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Памятник Петру 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во Владивостоке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7" name="Содержимое 6" descr="Владивосток,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1" y="0"/>
            <a:ext cx="7406639" cy="617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600" y="4191000"/>
            <a:ext cx="32004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Памятник Петру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в Новосибирске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9" name="Содержимое 5" descr="Новосибирс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0"/>
            <a:ext cx="5130404" cy="6840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4267200"/>
            <a:ext cx="3505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Памятник Петру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в Екатеринбурге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5" name="Содержимое 6" descr="Екатеринбург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50801"/>
            <a:ext cx="5105400" cy="6807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http://happy-school.ru/_pu/133/9485708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7620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4876800"/>
            <a:ext cx="8458200" cy="19812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CyrillicOld" pitchFamily="2" charset="0"/>
              </a:rPr>
              <a:t>В сонном видении князю было открыто, </a:t>
            </a: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что его может исцелить </a:t>
            </a:r>
            <a:r>
              <a:rPr lang="ru-RU" sz="3600" b="1" dirty="0" err="1" smtClean="0">
                <a:solidFill>
                  <a:srgbClr val="C00000"/>
                </a:solidFill>
                <a:latin typeface="CyrillicOld" pitchFamily="2" charset="0"/>
              </a:rPr>
              <a:t>Феврония</a:t>
            </a: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, </a:t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крестьянка деревни Ласково в Рязанской земле, </a:t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 дочь бортника, добывавшего дикий мед.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600" y="4038600"/>
            <a:ext cx="281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Памятник Петру 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endParaRPr lang="ru-RU" sz="2800" dirty="0" smtClean="0">
              <a:solidFill>
                <a:srgbClr val="002060"/>
              </a:solidFill>
              <a:latin typeface="CyrillicOld" pitchFamily="2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latin typeface="CyrillicOld" pitchFamily="2" charset="0"/>
              </a:rPr>
              <a:t>в Сочи</a:t>
            </a:r>
            <a:endParaRPr lang="ru-RU" sz="40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7" name="Содержимое 5" descr="Соч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0" y="12701"/>
            <a:ext cx="5299587" cy="6845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600" y="3962400"/>
            <a:ext cx="32004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Памятник Петру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endParaRPr lang="ru-RU" sz="2800" dirty="0" smtClean="0">
              <a:solidFill>
                <a:srgbClr val="002060"/>
              </a:solidFill>
              <a:latin typeface="CyrillicOld" pitchFamily="2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в Ульяновске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5" name="Содержимое 5" descr="Ульяновск.jpg"/>
          <p:cNvPicPr>
            <a:picLocks noChangeAspect="1"/>
          </p:cNvPicPr>
          <p:nvPr/>
        </p:nvPicPr>
        <p:blipFill>
          <a:blip r:embed="rId3" cstate="print"/>
          <a:srcRect b="3865"/>
          <a:stretch>
            <a:fillRect/>
          </a:stretch>
        </p:blipFill>
        <p:spPr>
          <a:xfrm>
            <a:off x="3793707" y="1"/>
            <a:ext cx="535029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9600" y="3733800"/>
            <a:ext cx="31242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Памятник Петру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в Ярославле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7" name="Picture 3" descr="vROsO-7mBA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1" y="0"/>
            <a:ext cx="5029200" cy="6765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4648200"/>
            <a:ext cx="38100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Памятник Петру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в Красноярске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7" name="Picture 2" descr="http://i.gorod33.ru/a/www_g33help_1_1358856020.49_0.jpg"/>
          <p:cNvPicPr>
            <a:picLocks noChangeAspect="1" noChangeArrowheads="1"/>
          </p:cNvPicPr>
          <p:nvPr/>
        </p:nvPicPr>
        <p:blipFill>
          <a:blip r:embed="rId3" cstate="print"/>
          <a:srcRect l="19922" t="10937" r="42578" b="7148"/>
          <a:stretch>
            <a:fillRect/>
          </a:stretch>
        </p:blipFill>
        <p:spPr bwMode="auto">
          <a:xfrm>
            <a:off x="4648200" y="0"/>
            <a:ext cx="4191000" cy="6866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600" y="61722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Памятник Петру 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 </a:t>
            </a:r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в Сыктывкаре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5" name="Picture 2" descr="C:\Users\Admin\Desktop\Неделя Петра и Февронии 2015-16\памятник в сыктывкар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97" y="0"/>
            <a:ext cx="9053274" cy="617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152400"/>
            <a:ext cx="861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Памятник Петру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 в Муроме 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напротив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ЗАГСа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 был установлен 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8 июля 2008 года.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Он носит название «Союз любви — мудрый брак».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 </a:t>
            </a:r>
          </a:p>
        </p:txBody>
      </p:sp>
      <p:pic>
        <p:nvPicPr>
          <p:cNvPr id="5" name="Содержимое 6" descr="ЗАГС.jpg"/>
          <p:cNvPicPr>
            <a:picLocks noChangeAspect="1"/>
          </p:cNvPicPr>
          <p:nvPr/>
        </p:nvPicPr>
        <p:blipFill>
          <a:blip r:embed="rId3" cstate="print"/>
          <a:srcRect b="18729"/>
          <a:stretch>
            <a:fillRect/>
          </a:stretch>
        </p:blipFill>
        <p:spPr>
          <a:xfrm>
            <a:off x="0" y="1284405"/>
            <a:ext cx="6629400" cy="5573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096000" y="3200400"/>
            <a:ext cx="3048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Святые Петр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Феврония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 изображены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как две коленопреклонённые фигуры,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ea typeface="Microsoft YaHei" charset="0"/>
                <a:cs typeface="Microsoft YaHei" charset="0"/>
              </a:rPr>
              <a:t>нежно протягивающие друг к другу руки.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876800" y="381000"/>
            <a:ext cx="42672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7 июля 2012</a:t>
            </a:r>
            <a:r>
              <a:rPr lang="en-US" sz="2400" dirty="0" smtClean="0">
                <a:solidFill>
                  <a:srgbClr val="C00000"/>
                </a:solidFill>
                <a:latin typeface="CyrillicOld" pitchFamily="2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года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у стен Свято-Троицкого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женского монастыря,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на Княжеской площади, состоялось торжественное открытие памятника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святым угодникам Божиим Петру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. 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Меч в руках князя Петра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это символ княжеской власти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и нерушимости русского духа.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Княгиня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Феврония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, стоящая рядом с князем прикрывает ему плечи своим покрывалом —символизирует женскую мудрость и покровительство.  </a:t>
            </a:r>
          </a:p>
        </p:txBody>
      </p:sp>
      <p:pic>
        <p:nvPicPr>
          <p:cNvPr id="5" name="Picture 2" descr="C:\Users\User\Desktop\7_7_12_318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83" y="0"/>
            <a:ext cx="461964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" y="5934670"/>
            <a:ext cx="8915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По легенде, в семье Петра и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жил домашний кролик, он сидит у ног </a:t>
            </a:r>
            <a:r>
              <a:rPr lang="ru-RU" sz="2800" dirty="0" err="1" smtClean="0">
                <a:solidFill>
                  <a:srgbClr val="002060"/>
                </a:solidFill>
                <a:latin typeface="CyrillicOld" pitchFamily="2" charset="0"/>
              </a:rPr>
              <a:t>муромских</a:t>
            </a:r>
            <a:r>
              <a:rPr lang="ru-RU" sz="2800" dirty="0" smtClean="0">
                <a:solidFill>
                  <a:srgbClr val="002060"/>
                </a:solidFill>
                <a:latin typeface="CyrillicOld" pitchFamily="2" charset="0"/>
              </a:rPr>
              <a:t> святых.</a:t>
            </a:r>
          </a:p>
        </p:txBody>
      </p:sp>
      <p:pic>
        <p:nvPicPr>
          <p:cNvPr id="7" name="Picture 2" descr="https://im0-tub-ru.yandex.net/i?id=1e45082cfa6b03f966712bfbb4d1c158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29697" cy="601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34000" y="609600"/>
            <a:ext cx="3810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 Муроме Храмом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где хранятся мощи святых благоверных 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является Троицкий собор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  Свято-Троицком  женском монастыре .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 этот собор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со всей России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даже из-за границы приезжают паломники, чтобы поклониться мощам 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и испросить у святых супружеского счастья, истинной любви и верности.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6146" name="Picture 2" descr="http://www.cirota.ru/forum/images/22/2268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181600" cy="6845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28600" y="0"/>
            <a:ext cx="4038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В разных городах возведены храмы в честь Муромских святых  (всего 24)</a:t>
            </a:r>
            <a:endParaRPr lang="ru-RU" sz="24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42" name="Picture 2" descr="Троицкий женский монастырь. Часовня Петра и Февронии, Муром"/>
          <p:cNvPicPr>
            <a:picLocks noChangeAspect="1" noChangeArrowheads="1"/>
          </p:cNvPicPr>
          <p:nvPr/>
        </p:nvPicPr>
        <p:blipFill>
          <a:blip r:embed="rId3" cstate="print"/>
          <a:srcRect t="3200" b="6133"/>
          <a:stretch>
            <a:fillRect/>
          </a:stretch>
        </p:blipFill>
        <p:spPr bwMode="auto">
          <a:xfrm>
            <a:off x="0" y="0"/>
            <a:ext cx="567802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019800" y="1981200"/>
            <a:ext cx="2971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На </a:t>
            </a:r>
            <a:r>
              <a:rPr lang="ru-RU" sz="3200" dirty="0" err="1" smtClean="0">
                <a:solidFill>
                  <a:srgbClr val="002060"/>
                </a:solidFill>
                <a:latin typeface="CyrillicOld" pitchFamily="2" charset="0"/>
              </a:rPr>
              <a:t>територии</a:t>
            </a:r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  Троицкого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 женского монастыря 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CyrillicOld" pitchFamily="2" charset="0"/>
              </a:rPr>
              <a:t>в 2011 году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построена 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Часовня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Петра и </a:t>
            </a:r>
            <a:r>
              <a:rPr lang="ru-RU" sz="32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3200" dirty="0" smtClean="0">
                <a:solidFill>
                  <a:srgbClr val="002060"/>
                </a:solidFill>
                <a:latin typeface="CyrillicOld" pitchFamily="2" charset="0"/>
              </a:rPr>
              <a:t>.</a:t>
            </a:r>
            <a:endParaRPr lang="ru-RU" sz="32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8600" y="304800"/>
            <a:ext cx="4800600" cy="5791200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rgbClr val="C00000"/>
                </a:solidFill>
                <a:latin typeface="CyrillicOld" pitchFamily="2" charset="0"/>
              </a:rPr>
              <a:t>Феврония</a:t>
            </a: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  была  мудрой, </a:t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ее слушались </a:t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дикие животные, </a:t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она знала свойства трав </a:t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и умела лечить недуги, </a:t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была красивая,</a:t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 благочестивая</a:t>
            </a:r>
            <a:b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 и добрая девушка.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7" name="Picture 2" descr="http://svavva.ru/wp-content/up/6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0"/>
            <a:ext cx="382333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682" name="Picture 2" descr="Часовня Петра и Февронии над источником, Муром"/>
          <p:cNvPicPr>
            <a:picLocks noChangeAspect="1" noChangeArrowheads="1"/>
          </p:cNvPicPr>
          <p:nvPr/>
        </p:nvPicPr>
        <p:blipFill>
          <a:blip r:embed="rId3" cstate="print"/>
          <a:srcRect l="23529" r="11529"/>
          <a:stretch>
            <a:fillRect/>
          </a:stretch>
        </p:blipFill>
        <p:spPr bwMode="auto">
          <a:xfrm>
            <a:off x="3200400" y="-829"/>
            <a:ext cx="5943600" cy="6858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09600" y="4572000"/>
            <a:ext cx="2514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Часовня Петра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над источником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в Муроме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(2010)</a:t>
            </a:r>
            <a:endParaRPr lang="ru-RU" sz="24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Малое Вознесение на Никитск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85800"/>
            <a:ext cx="8356918" cy="6263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81000" y="0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CyrillicOld" pitchFamily="2" charset="0"/>
              </a:rPr>
              <a:t>В Москве,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в храме Вознесения Господня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есть придел русских святых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  <a:hlinkClick r:id="rId4"/>
              </a:rPr>
              <a:t> 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. 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3492" name="Picture 4" descr="Церковь Петра и Февроньи Муромских при ТЦСО №27 Ясенево, Москва"/>
          <p:cNvPicPr>
            <a:picLocks noChangeAspect="1" noChangeArrowheads="1"/>
          </p:cNvPicPr>
          <p:nvPr/>
        </p:nvPicPr>
        <p:blipFill>
          <a:blip r:embed="rId3" cstate="print"/>
          <a:srcRect r="17599"/>
          <a:stretch>
            <a:fillRect/>
          </a:stretch>
        </p:blipFill>
        <p:spPr bwMode="auto">
          <a:xfrm>
            <a:off x="838200" y="1095828"/>
            <a:ext cx="7117977" cy="5762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81000" y="0"/>
            <a:ext cx="8458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Москва, </a:t>
            </a:r>
            <a:r>
              <a:rPr lang="ru-RU" sz="3600" dirty="0" err="1" smtClean="0">
                <a:solidFill>
                  <a:srgbClr val="C00000"/>
                </a:solidFill>
                <a:latin typeface="CyrillicOld" pitchFamily="2" charset="0"/>
              </a:rPr>
              <a:t>Ясенево</a:t>
            </a:r>
            <a:endParaRPr lang="ru-RU" sz="3600" dirty="0" smtClean="0">
              <a:solidFill>
                <a:srgbClr val="C00000"/>
              </a:solidFill>
              <a:latin typeface="CyrillicOld" pitchFamily="2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Церковь 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Февроньи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Муромских</a:t>
            </a:r>
            <a:endParaRPr lang="ru-RU" sz="3600" dirty="0">
              <a:solidFill>
                <a:srgbClr val="C0000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6562" name="Picture 2" descr="Часовня Петра и Февронии, Белгор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-1"/>
            <a:ext cx="8325146" cy="6248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66800" y="6172200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Белгород, 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Часовня 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 (2013)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9634" name="Picture 2" descr="Церковь Петра и Февронии, Солнечный"/>
          <p:cNvPicPr>
            <a:picLocks noChangeAspect="1" noChangeArrowheads="1"/>
          </p:cNvPicPr>
          <p:nvPr/>
        </p:nvPicPr>
        <p:blipFill>
          <a:blip r:embed="rId3" cstate="print"/>
          <a:srcRect l="25600" t="7467" b="20000"/>
          <a:stretch>
            <a:fillRect/>
          </a:stretch>
        </p:blipFill>
        <p:spPr bwMode="auto">
          <a:xfrm>
            <a:off x="3886200" y="-35144"/>
            <a:ext cx="5257800" cy="6979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28599" y="3581400"/>
            <a:ext cx="36576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Воронежская область,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Посёлок Солнечный,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Церковь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Петра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              (2010)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http://photos.wikimapia.org/p/00/02/89/86/07_full.jpg"/>
          <p:cNvPicPr>
            <a:picLocks noChangeAspect="1" noChangeArrowheads="1"/>
          </p:cNvPicPr>
          <p:nvPr/>
        </p:nvPicPr>
        <p:blipFill>
          <a:blip r:embed="rId3" cstate="print"/>
          <a:srcRect l="20069" t="41558" r="22580" b="17220"/>
          <a:stretch>
            <a:fillRect/>
          </a:stretch>
        </p:blipFill>
        <p:spPr bwMode="auto">
          <a:xfrm>
            <a:off x="0" y="0"/>
            <a:ext cx="6400800" cy="7005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324600" y="4267200"/>
            <a:ext cx="2819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Гомель,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Храм в честь святых благоверных князей Петра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9394" name="Picture 2" descr="Часовня Петра и Февронии Муромских, Ижевск"/>
          <p:cNvPicPr>
            <a:picLocks noChangeAspect="1" noChangeArrowheads="1"/>
          </p:cNvPicPr>
          <p:nvPr/>
        </p:nvPicPr>
        <p:blipFill>
          <a:blip r:embed="rId3" cstate="print"/>
          <a:srcRect l="4897" t="8563" r="15113" b="10703"/>
          <a:stretch>
            <a:fillRect/>
          </a:stretch>
        </p:blipFill>
        <p:spPr bwMode="auto">
          <a:xfrm>
            <a:off x="4038600" y="0"/>
            <a:ext cx="5105400" cy="6876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04800" y="5103674"/>
            <a:ext cx="3276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Ижевск,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Часовня Петра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Муромских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   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86400" cy="701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638800" y="4724400"/>
            <a:ext cx="3124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Калининград, 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Храм Петра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 (2010)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4514" name="Picture 2" descr="Церковь Петра и Февронии Муромских, Сухолом"/>
          <p:cNvPicPr>
            <a:picLocks noChangeAspect="1" noChangeArrowheads="1"/>
          </p:cNvPicPr>
          <p:nvPr/>
        </p:nvPicPr>
        <p:blipFill>
          <a:blip r:embed="rId3" cstate="print"/>
          <a:srcRect l="38000" t="4503" r="18000" b="8443"/>
          <a:stretch>
            <a:fillRect/>
          </a:stretch>
        </p:blipFill>
        <p:spPr bwMode="auto">
          <a:xfrm>
            <a:off x="3886200" y="-1"/>
            <a:ext cx="5257800" cy="6930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28600" y="3581400"/>
            <a:ext cx="3505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Калужская область,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Село Сухолом,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Церковь Петра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Муромских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 (1770)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2466" name="Picture 2" descr="Часовня Петра и Февронии, Бор"/>
          <p:cNvPicPr>
            <a:picLocks noChangeAspect="1" noChangeArrowheads="1"/>
          </p:cNvPicPr>
          <p:nvPr/>
        </p:nvPicPr>
        <p:blipFill>
          <a:blip r:embed="rId3" cstate="print"/>
          <a:srcRect l="31059" r="13412"/>
          <a:stretch>
            <a:fillRect/>
          </a:stretch>
        </p:blipFill>
        <p:spPr bwMode="auto">
          <a:xfrm>
            <a:off x="-1" y="0"/>
            <a:ext cx="57912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943599" y="3581400"/>
            <a:ext cx="320040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Нижегородская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 область,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Город Бор,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Часовня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(2012)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http://happy-school.ru/_pu/133/315565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53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257800" y="3429000"/>
            <a:ext cx="3581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Князь пообещал жениться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на </a:t>
            </a:r>
            <a:r>
              <a:rPr lang="ru-RU" sz="3200" b="1" dirty="0" err="1" smtClean="0">
                <a:solidFill>
                  <a:srgbClr val="C00000"/>
                </a:solidFill>
                <a:latin typeface="CyrillicOld" pitchFamily="2" charset="0"/>
              </a:rPr>
              <a:t>Февронии</a:t>
            </a: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 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после исцеления. </a:t>
            </a:r>
            <a:endParaRPr lang="ru-RU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://www.business-class.su/images/loaded/i8aa75e4.jpg"/>
          <p:cNvPicPr>
            <a:picLocks noChangeAspect="1" noChangeArrowheads="1"/>
          </p:cNvPicPr>
          <p:nvPr/>
        </p:nvPicPr>
        <p:blipFill>
          <a:blip r:embed="rId3" cstate="print"/>
          <a:srcRect l="45600" r="10400"/>
          <a:stretch>
            <a:fillRect/>
          </a:stretch>
        </p:blipFill>
        <p:spPr bwMode="auto">
          <a:xfrm>
            <a:off x="0" y="-1"/>
            <a:ext cx="5181600" cy="6930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724400" y="3810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86400" y="4572000"/>
            <a:ext cx="36576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Пермь 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Храм во имя святых благоверных князя </a:t>
            </a:r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Петра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 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 княгини </a:t>
            </a:r>
            <a:r>
              <a:rPr lang="ru-RU" sz="2400" b="1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  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(2010)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7586" name="Picture 2" descr="Часовня Петра и Февронии, Ласков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1" y="-111512"/>
            <a:ext cx="4953000" cy="6969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2400" y="381000"/>
            <a:ext cx="45223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CyrillicOld" pitchFamily="2" charset="0"/>
              </a:rPr>
              <a:t>Рязанская область, 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yrillicOld" pitchFamily="2" charset="0"/>
              </a:rPr>
              <a:t>Деревня Ласково, 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CyrillicOld" pitchFamily="2" charset="0"/>
              </a:rPr>
              <a:t>родина </a:t>
            </a:r>
            <a:r>
              <a:rPr lang="ru-RU" sz="4000" dirty="0" err="1" smtClean="0">
                <a:solidFill>
                  <a:srgbClr val="C00000"/>
                </a:solidFill>
                <a:latin typeface="CyrillicOld" pitchFamily="2" charset="0"/>
              </a:rPr>
              <a:t>Февронии</a:t>
            </a:r>
            <a:r>
              <a:rPr lang="ru-RU" sz="4000" dirty="0" smtClean="0">
                <a:solidFill>
                  <a:srgbClr val="C00000"/>
                </a:solidFill>
                <a:latin typeface="CyrillicOld" pitchFamily="2" charset="0"/>
              </a:rPr>
              <a:t>,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Часовня Петра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 (2005)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0418" name="Picture 2" descr="Церковь Петра и Февронии, Кузьминское"/>
          <p:cNvPicPr>
            <a:picLocks noChangeAspect="1" noChangeArrowheads="1"/>
          </p:cNvPicPr>
          <p:nvPr/>
        </p:nvPicPr>
        <p:blipFill>
          <a:blip r:embed="rId3" cstate="print"/>
          <a:srcRect t="10210" r="8108" b="12913"/>
          <a:stretch>
            <a:fillRect/>
          </a:stretch>
        </p:blipFill>
        <p:spPr bwMode="auto">
          <a:xfrm>
            <a:off x="3657601" y="-26895"/>
            <a:ext cx="5486400" cy="6884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609600"/>
            <a:ext cx="39624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Рязанская область,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Село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Кузьминское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Церковь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(2012)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096001" y="3581401"/>
            <a:ext cx="2666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Санкт-Петербург, 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Петергоф,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Церковь Петра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 (1905)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pPr algn="ctr"/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pPr algn="ctr"/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pPr algn="ctr"/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56322" name="Picture 2" descr="Церковь Петра и Февронии, Санкт-Петербург"/>
          <p:cNvPicPr>
            <a:picLocks noChangeAspect="1" noChangeArrowheads="1"/>
          </p:cNvPicPr>
          <p:nvPr/>
        </p:nvPicPr>
        <p:blipFill>
          <a:blip r:embed="rId3" cstate="print"/>
          <a:srcRect l="16208" r="17800"/>
          <a:stretch>
            <a:fillRect/>
          </a:stretch>
        </p:blipFill>
        <p:spPr bwMode="auto">
          <a:xfrm>
            <a:off x="0" y="59244"/>
            <a:ext cx="6172200" cy="6814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2706" name="Picture 2" descr="Церковь Петра и Февронии, Самара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25412" r="9647"/>
          <a:stretch>
            <a:fillRect/>
          </a:stretch>
        </p:blipFill>
        <p:spPr bwMode="auto">
          <a:xfrm>
            <a:off x="3048000" y="0"/>
            <a:ext cx="59852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28600" y="4114800"/>
            <a:ext cx="2743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Самара,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Церковь Петра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(2013)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5000" y="3810000"/>
            <a:ext cx="3124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Смоленская область, 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село Ярцево,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Часовня Петра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endParaRPr lang="ru-RU" sz="2400" dirty="0" smtClean="0">
              <a:solidFill>
                <a:srgbClr val="002060"/>
              </a:solidFill>
              <a:latin typeface="CyrillicOld" pitchFamily="2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   (2010)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5122" name="Picture 2" descr="Часовня Петра и Февронии, Ярцево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 l="15000" t="7047" r="7500" b="11193"/>
          <a:stretch>
            <a:fillRect/>
          </a:stretch>
        </p:blipFill>
        <p:spPr bwMode="auto">
          <a:xfrm>
            <a:off x="0" y="44245"/>
            <a:ext cx="5410200" cy="6813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7348" name="Picture 4" descr="Часовня Петра и Февронии, Белое"/>
          <p:cNvPicPr>
            <a:picLocks noChangeAspect="1" noChangeArrowheads="1"/>
          </p:cNvPicPr>
          <p:nvPr/>
        </p:nvPicPr>
        <p:blipFill>
          <a:blip r:embed="rId3" cstate="print"/>
          <a:srcRect l="17882" t="14109" r="3059" b="13933"/>
          <a:stretch>
            <a:fillRect/>
          </a:stretch>
        </p:blipFill>
        <p:spPr bwMode="auto">
          <a:xfrm>
            <a:off x="0" y="-1"/>
            <a:ext cx="9144000" cy="5943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78698" y="5943600"/>
            <a:ext cx="90653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Тверская область, 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Село Белое, Часовня 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81000" y="5842337"/>
            <a:ext cx="76498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Ульяновская область,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Посёлок Колхозный,  Церковь 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(2009)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  <p:pic>
        <p:nvPicPr>
          <p:cNvPr id="58370" name="Picture 2" descr="Церковь Петра и Февронии, Колхозный"/>
          <p:cNvPicPr>
            <a:picLocks noChangeAspect="1" noChangeArrowheads="1"/>
          </p:cNvPicPr>
          <p:nvPr/>
        </p:nvPicPr>
        <p:blipFill>
          <a:blip r:embed="rId3" cstate="print"/>
          <a:srcRect l="10353" r="14353"/>
          <a:stretch>
            <a:fillRect/>
          </a:stretch>
        </p:blipFill>
        <p:spPr bwMode="auto">
          <a:xfrm>
            <a:off x="2438400" y="0"/>
            <a:ext cx="6705600" cy="5940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8610" name="Picture 2" descr="Часовня Петра и Февронии, Клементьев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006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724400" y="4648200"/>
            <a:ext cx="433323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CyrillicOld" pitchFamily="2" charset="0"/>
              </a:rPr>
              <a:t>Ярославская область,</a:t>
            </a:r>
          </a:p>
          <a:p>
            <a:pPr algn="ctr"/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Клементьево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, 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Часовня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Петра и </a:t>
            </a:r>
            <a:r>
              <a:rPr lang="ru-RU" sz="2400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yrillicOld" pitchFamily="2" charset="0"/>
              </a:rPr>
              <a:t>         (2010)</a:t>
            </a:r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http://z2.d.sdska.ru/2-z2-ab35c0ce-6a07-41b9-b4dd-6355e684c8e6.jpg"/>
          <p:cNvPicPr>
            <a:picLocks noChangeAspect="1" noChangeArrowheads="1"/>
          </p:cNvPicPr>
          <p:nvPr/>
        </p:nvPicPr>
        <p:blipFill>
          <a:blip r:embed="rId3" cstate="print"/>
          <a:srcRect l="3493" t="3376" r="3348" b="3797"/>
          <a:stretch>
            <a:fillRect/>
          </a:stretch>
        </p:blipFill>
        <p:spPr bwMode="auto">
          <a:xfrm>
            <a:off x="685800" y="914400"/>
            <a:ext cx="7543800" cy="5186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28600" y="5943600"/>
            <a:ext cx="891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Память о любви и преданности  Петра и </a:t>
            </a:r>
            <a:r>
              <a:rPr lang="ru-RU" sz="2800" b="1" dirty="0" err="1" smtClean="0">
                <a:solidFill>
                  <a:srgbClr val="C00000"/>
                </a:solidFill>
                <a:latin typeface="CyrillicOld" pitchFamily="2" charset="0"/>
              </a:rPr>
              <a:t>Февронии</a:t>
            </a: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 живёт в сердцах людей.</a:t>
            </a:r>
            <a:endParaRPr lang="ru-RU" sz="2800" dirty="0" smtClean="0"/>
          </a:p>
          <a:p>
            <a:endParaRPr lang="ru-RU" sz="2400" dirty="0">
              <a:solidFill>
                <a:srgbClr val="002060"/>
              </a:solidFill>
              <a:latin typeface="CyrillicOld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0"/>
            <a:ext cx="8915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Приход Петра и </a:t>
            </a:r>
            <a:r>
              <a:rPr lang="ru-RU" sz="2400" b="1" dirty="0" err="1" smtClean="0">
                <a:solidFill>
                  <a:srgbClr val="002060"/>
                </a:solidFill>
                <a:latin typeface="CyrillicOld" pitchFamily="2" charset="0"/>
              </a:rPr>
              <a:t>Февронии</a:t>
            </a:r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yrillicOld" pitchFamily="2" charset="0"/>
              </a:rPr>
              <a:t>в Ростове-на-Дону 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yrillicOld" pitchFamily="2" charset="0"/>
              </a:rPr>
              <a:t>начал сбор пожертвований на проект храма.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181600" y="2895600"/>
            <a:ext cx="3429000" cy="3962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5300" b="1" dirty="0" err="1" smtClean="0">
                <a:solidFill>
                  <a:srgbClr val="C00000"/>
                </a:solidFill>
                <a:latin typeface="CyrillicOld" pitchFamily="2" charset="0"/>
              </a:rPr>
              <a:t>Феврония</a:t>
            </a:r>
            <a:r>
              <a:rPr lang="ru-RU" sz="5300" b="1" dirty="0" smtClean="0">
                <a:solidFill>
                  <a:srgbClr val="C00000"/>
                </a:solidFill>
                <a:latin typeface="CyrillicOld" pitchFamily="2" charset="0"/>
              </a:rPr>
              <a:t>  </a:t>
            </a:r>
            <a:br>
              <a:rPr lang="ru-RU" sz="53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5300" b="1" dirty="0" smtClean="0">
                <a:solidFill>
                  <a:srgbClr val="C00000"/>
                </a:solidFill>
                <a:latin typeface="CyrillicOld" pitchFamily="2" charset="0"/>
              </a:rPr>
              <a:t>исцелила князя. </a:t>
            </a:r>
            <a:br>
              <a:rPr lang="ru-RU" sz="53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53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5300" b="1" dirty="0" smtClean="0">
                <a:solidFill>
                  <a:srgbClr val="C00000"/>
                </a:solidFill>
                <a:latin typeface="CyrillicOld" pitchFamily="2" charset="0"/>
              </a:rPr>
            </a:br>
            <a:endParaRPr lang="ru-RU" sz="5300" b="1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7" name="Рисунок 6" descr="http://happy-school.ru/_pu/133/s317372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0"/>
            <a:ext cx="51054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28600" y="2133600"/>
            <a:ext cx="4267200" cy="4191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Однако Пётр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забыл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о данном обещании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 и болезнь 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возобновилась.</a:t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err="1" smtClean="0">
                <a:solidFill>
                  <a:srgbClr val="C00000"/>
                </a:solidFill>
                <a:latin typeface="CyrillicOld" pitchFamily="2" charset="0"/>
              </a:rPr>
              <a:t>Феврония</a:t>
            </a: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 вновь вылечила князя.</a:t>
            </a:r>
            <a:endParaRPr lang="ru-RU" sz="3200" b="1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13314" name="Picture 2" descr="http://www.sunhome.ru/UsersGallery/Cards/231/petr-i-fevroniya-den-semi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0"/>
            <a:ext cx="4648200" cy="6893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28600" y="5638800"/>
            <a:ext cx="3505200" cy="9906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</a:br>
            <a:endParaRPr lang="ru-RU" sz="3200" b="1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5" name="Рисунок 4" descr="http://happy-school.ru/_pu/133/3858989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95800" cy="624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happy-school.ru/_pu/133/s072769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0"/>
            <a:ext cx="4419600" cy="624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38200" y="6172200"/>
            <a:ext cx="8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yrillicOld" pitchFamily="2" charset="0"/>
              </a:rPr>
              <a:t>Они поженились и зажили в мире и согласии. </a:t>
            </a:r>
            <a:endParaRPr lang="ru-RU" sz="3200" dirty="0"/>
          </a:p>
        </p:txBody>
      </p:sp>
      <p:pic>
        <p:nvPicPr>
          <p:cNvPr id="10" name="Picture 2" descr="http://img1.liveinternet.ru/images/attach/c/2/68/650/68650710_IMG_07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2200" y="0"/>
            <a:ext cx="4800600" cy="6306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 для презентац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2133600"/>
            <a:ext cx="4343400" cy="44958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Когда Пётр наследовал княжение после брата, 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бояре не захотели 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иметь княгиню 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простого звания, 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заявив ему: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 «Или отпусти жену, которая своим происхождением 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оскорбляет знатных барынь, 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  <a:t>или оставь Муром». </a:t>
            </a:r>
            <a:br>
              <a:rPr lang="ru-RU" sz="2800" b="1" dirty="0" smtClean="0">
                <a:solidFill>
                  <a:srgbClr val="C00000"/>
                </a:solidFill>
                <a:latin typeface="CyrillicOld" pitchFamily="2" charset="0"/>
              </a:rPr>
            </a:br>
            <a:endParaRPr lang="ru-RU" sz="2800" b="1" dirty="0">
              <a:solidFill>
                <a:srgbClr val="C00000"/>
              </a:solidFill>
              <a:latin typeface="CyrillicOld" pitchFamily="2" charset="0"/>
            </a:endParaRPr>
          </a:p>
        </p:txBody>
      </p:sp>
      <p:pic>
        <p:nvPicPr>
          <p:cNvPr id="6" name="Рисунок 5" descr="http://happy-school.ru/_pu/133/s894273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1" y="0"/>
            <a:ext cx="44958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happy-school.ru/_pu/133/s751163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0"/>
            <a:ext cx="48006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630</TotalTime>
  <Words>669</Words>
  <Application>Microsoft Office PowerPoint</Application>
  <PresentationFormat>Экран (4:3)</PresentationFormat>
  <Paragraphs>198</Paragraphs>
  <Slides>59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Поток</vt:lpstr>
      <vt:lpstr>Сказание о Петре и Февронии Муромских </vt:lpstr>
      <vt:lpstr>Слайд 2</vt:lpstr>
      <vt:lpstr>В сонном видении князю было открыто,  что его может исцелить Феврония,  крестьянка деревни Ласково в Рязанской земле,   дочь бортника, добывавшего дикий мед.</vt:lpstr>
      <vt:lpstr>Феврония  была  мудрой,  ее слушались  дикие животные,  она знала свойства трав  и умела лечить недуги,  была красивая,  благочестивая  и добрая девушка.</vt:lpstr>
      <vt:lpstr>Слайд 5</vt:lpstr>
      <vt:lpstr>       Феврония   исцелила князя.   </vt:lpstr>
      <vt:lpstr> Однако Пётр  забыл  о данном обещании  и болезнь  возобновилась.  Феврония  вновь вылечила князя.</vt:lpstr>
      <vt:lpstr> </vt:lpstr>
      <vt:lpstr>Когда Пётр наследовал княжение после брата,  бояре не захотели  иметь княгиню  простого звания,  заявив ему:  «Или отпусти жену, которая своим происхождением  оскорбляет знатных барынь,  или оставь Муром». 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80</cp:revision>
  <dcterms:modified xsi:type="dcterms:W3CDTF">2019-07-15T07:03:51Z</dcterms:modified>
</cp:coreProperties>
</file>