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322" r:id="rId3"/>
    <p:sldId id="273" r:id="rId4"/>
    <p:sldId id="274" r:id="rId5"/>
    <p:sldId id="326" r:id="rId6"/>
    <p:sldId id="325" r:id="rId7"/>
    <p:sldId id="321" r:id="rId8"/>
    <p:sldId id="275" r:id="rId9"/>
    <p:sldId id="327" r:id="rId10"/>
    <p:sldId id="302" r:id="rId11"/>
    <p:sldId id="277" r:id="rId12"/>
    <p:sldId id="324" r:id="rId13"/>
    <p:sldId id="368" r:id="rId14"/>
    <p:sldId id="279" r:id="rId15"/>
    <p:sldId id="282" r:id="rId16"/>
    <p:sldId id="283" r:id="rId17"/>
    <p:sldId id="344" r:id="rId18"/>
    <p:sldId id="364" r:id="rId19"/>
    <p:sldId id="328" r:id="rId20"/>
    <p:sldId id="348" r:id="rId21"/>
    <p:sldId id="365" r:id="rId22"/>
    <p:sldId id="352" r:id="rId23"/>
    <p:sldId id="366" r:id="rId24"/>
    <p:sldId id="346" r:id="rId25"/>
    <p:sldId id="353" r:id="rId26"/>
    <p:sldId id="367" r:id="rId27"/>
    <p:sldId id="373" r:id="rId28"/>
    <p:sldId id="286" r:id="rId29"/>
    <p:sldId id="354" r:id="rId30"/>
    <p:sldId id="358" r:id="rId31"/>
    <p:sldId id="317" r:id="rId32"/>
    <p:sldId id="360" r:id="rId33"/>
    <p:sldId id="357" r:id="rId34"/>
    <p:sldId id="355" r:id="rId35"/>
    <p:sldId id="356" r:id="rId36"/>
    <p:sldId id="269" r:id="rId37"/>
    <p:sldId id="268" r:id="rId38"/>
    <p:sldId id="271" r:id="rId39"/>
    <p:sldId id="345" r:id="rId40"/>
    <p:sldId id="331" r:id="rId41"/>
    <p:sldId id="361" r:id="rId42"/>
    <p:sldId id="330" r:id="rId43"/>
    <p:sldId id="336" r:id="rId44"/>
    <p:sldId id="363" r:id="rId45"/>
    <p:sldId id="337" r:id="rId46"/>
    <p:sldId id="370" r:id="rId47"/>
    <p:sldId id="371" r:id="rId48"/>
    <p:sldId id="343" r:id="rId49"/>
    <p:sldId id="291" r:id="rId50"/>
    <p:sldId id="341" r:id="rId51"/>
    <p:sldId id="340" r:id="rId52"/>
    <p:sldId id="292" r:id="rId53"/>
    <p:sldId id="339" r:id="rId54"/>
    <p:sldId id="293" r:id="rId55"/>
    <p:sldId id="294" r:id="rId56"/>
    <p:sldId id="342" r:id="rId57"/>
    <p:sldId id="318" r:id="rId58"/>
    <p:sldId id="299" r:id="rId5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1014" y="-6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12/13/2016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12/13/2016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12/13/2016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12/13/2016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12/13/2016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12/13/2016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12/13/2016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12/13/2016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4528" y="5486400"/>
            <a:ext cx="886087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yrillicOld" pitchFamily="2" charset="0"/>
              </a:rPr>
              <a:t>ИЛИЯ МУРОМЕЦ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ил Свят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14800" y="152399"/>
            <a:ext cx="4800600" cy="6563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52400" y="5334000"/>
            <a:ext cx="36576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 smtClean="0">
                <a:solidFill>
                  <a:srgbClr val="002060"/>
                </a:solidFill>
                <a:latin typeface="CyrillicOld" pitchFamily="2" charset="0"/>
              </a:rPr>
              <a:t>«Илия Муромец и </a:t>
            </a:r>
            <a:r>
              <a:rPr lang="ru-RU" sz="2000" dirty="0" err="1" smtClean="0">
                <a:solidFill>
                  <a:srgbClr val="002060"/>
                </a:solidFill>
                <a:latin typeface="CyrillicOld" pitchFamily="2" charset="0"/>
              </a:rPr>
              <a:t>Святогор</a:t>
            </a:r>
            <a:r>
              <a:rPr lang="ru-RU" sz="2000" dirty="0" smtClean="0">
                <a:solidFill>
                  <a:srgbClr val="002060"/>
                </a:solidFill>
                <a:latin typeface="CyrillicOld" pitchFamily="2" charset="0"/>
              </a:rPr>
              <a:t>» </a:t>
            </a:r>
            <a:r>
              <a:rPr lang="ru-RU" sz="2000" dirty="0" err="1" smtClean="0">
                <a:solidFill>
                  <a:srgbClr val="002060"/>
                </a:solidFill>
                <a:latin typeface="CyrillicOld" pitchFamily="2" charset="0"/>
              </a:rPr>
              <a:t>И.Я.Билибин</a:t>
            </a:r>
            <a:endParaRPr lang="ru-RU" sz="2000" dirty="0">
              <a:solidFill>
                <a:srgbClr val="002060"/>
              </a:solidFill>
              <a:latin typeface="CyrillicOld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533400"/>
            <a:ext cx="35052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CyrillicOld" pitchFamily="2" charset="0"/>
              </a:rPr>
              <a:t>На Святых горах встретил  Илья </a:t>
            </a:r>
            <a:r>
              <a:rPr lang="ru-RU" sz="2800" dirty="0" err="1" smtClean="0">
                <a:solidFill>
                  <a:srgbClr val="C00000"/>
                </a:solidFill>
                <a:latin typeface="CyrillicOld" pitchFamily="2" charset="0"/>
              </a:rPr>
              <a:t>Святогора</a:t>
            </a:r>
            <a:r>
              <a:rPr lang="ru-RU" sz="2800" dirty="0" smtClean="0">
                <a:solidFill>
                  <a:srgbClr val="C00000"/>
                </a:solidFill>
                <a:latin typeface="CyrillicOld" pitchFamily="2" charset="0"/>
              </a:rPr>
              <a:t>. 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CyrillicOld" pitchFamily="2" charset="0"/>
              </a:rPr>
              <a:t>Побратались богатыри. </a:t>
            </a:r>
          </a:p>
          <a:p>
            <a:r>
              <a:rPr lang="ru-RU" sz="2800" dirty="0" err="1" smtClean="0">
                <a:solidFill>
                  <a:srgbClr val="C00000"/>
                </a:solidFill>
                <a:latin typeface="CyrillicOld" pitchFamily="2" charset="0"/>
              </a:rPr>
              <a:t>Святогор</a:t>
            </a:r>
            <a:r>
              <a:rPr lang="ru-RU" sz="2800" dirty="0" smtClean="0">
                <a:solidFill>
                  <a:srgbClr val="C00000"/>
                </a:solidFill>
                <a:latin typeface="CyrillicOld" pitchFamily="2" charset="0"/>
              </a:rPr>
              <a:t>  поделился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CyrillicOld" pitchFamily="2" charset="0"/>
              </a:rPr>
              <a:t> с Ильёй 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CyrillicOld" pitchFamily="2" charset="0"/>
              </a:rPr>
              <a:t>духом богатырским 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CyrillicOld" pitchFamily="2" charset="0"/>
              </a:rPr>
              <a:t>и отдал свой 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CyrillicOld" pitchFamily="2" charset="0"/>
              </a:rPr>
              <a:t>меч - </a:t>
            </a:r>
            <a:r>
              <a:rPr lang="ru-RU" sz="2800" dirty="0" err="1" smtClean="0">
                <a:solidFill>
                  <a:srgbClr val="C00000"/>
                </a:solidFill>
                <a:latin typeface="CyrillicOld" pitchFamily="2" charset="0"/>
              </a:rPr>
              <a:t>кладенец</a:t>
            </a:r>
            <a:r>
              <a:rPr lang="ru-RU" sz="2800" u="sng" dirty="0" smtClean="0">
                <a:solidFill>
                  <a:srgbClr val="C00000"/>
                </a:solidFill>
                <a:latin typeface="CyrillicOld" pitchFamily="2" charset="0"/>
              </a:rPr>
              <a:t>.</a:t>
            </a:r>
            <a:endParaRPr lang="ru-RU" sz="2800" u="sng" dirty="0">
              <a:solidFill>
                <a:srgbClr val="C0000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1"/>
          <p:cNvSpPr>
            <a:spLocks noChangeArrowheads="1"/>
          </p:cNvSpPr>
          <p:nvPr/>
        </p:nvSpPr>
        <p:spPr bwMode="auto">
          <a:xfrm>
            <a:off x="5105400" y="609600"/>
            <a:ext cx="3810000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Как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и положено богатырям и героям,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совершал Илия многочисленные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подвиги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.</a:t>
            </a:r>
          </a:p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 Один из самых известных -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победа над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Соловьем -разбойником,  который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 своим  посвистом убивал в округе все живое.  (Многие историки считают, что Соловей-разбойник - реальный персонаж, главарь разбойничьей  банды, орудовавшей в лесах). </a:t>
            </a:r>
          </a:p>
          <a:p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 Богатырь не побоялся встречи со злодеем, стрелой выбил разбойнику правый глаз и,  пристегнув его к стремени, повезёт в Киев.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 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CyrillicOld" pitchFamily="2" charset="0"/>
            </a:endParaRPr>
          </a:p>
        </p:txBody>
      </p:sp>
      <p:pic>
        <p:nvPicPr>
          <p:cNvPr id="5" name="Рисунок 2" descr="И.Я.Билибин. Илья Муромец и Соловей Разбойник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14313"/>
            <a:ext cx="4476750" cy="609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52400" y="6488668"/>
            <a:ext cx="8458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CyrillicOld" pitchFamily="2" charset="0"/>
              </a:rPr>
              <a:t> «Илья Муромец и Соловей  - разбойник»  </a:t>
            </a:r>
            <a:r>
              <a:rPr lang="ru-RU" dirty="0" err="1" smtClean="0">
                <a:solidFill>
                  <a:srgbClr val="002060"/>
                </a:solidFill>
                <a:latin typeface="CyrillicOld" pitchFamily="2" charset="0"/>
              </a:rPr>
              <a:t>И.Я.Билибин</a:t>
            </a:r>
            <a:r>
              <a:rPr lang="ru-RU" dirty="0" smtClean="0">
                <a:solidFill>
                  <a:srgbClr val="002060"/>
                </a:solidFill>
                <a:latin typeface="CyrillicOld" pitchFamily="2" charset="0"/>
              </a:rPr>
              <a:t> </a:t>
            </a:r>
            <a:endParaRPr lang="ru-RU" dirty="0">
              <a:solidFill>
                <a:srgbClr val="00206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096000" y="762000"/>
            <a:ext cx="27432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По дороге в Киев Илья Муромец  </a:t>
            </a:r>
          </a:p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освободил </a:t>
            </a:r>
          </a:p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от осады </a:t>
            </a:r>
          </a:p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Чернигов </a:t>
            </a:r>
          </a:p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и один</a:t>
            </a:r>
          </a:p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 разбил целую вражескую армию. </a:t>
            </a:r>
          </a:p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Но от предложения горожан </a:t>
            </a:r>
          </a:p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стать в Чернигове  воеводой отказался. </a:t>
            </a:r>
          </a:p>
          <a:p>
            <a:endParaRPr lang="ru-RU" sz="2400" dirty="0">
              <a:solidFill>
                <a:schemeClr val="accent5">
                  <a:lumMod val="50000"/>
                </a:schemeClr>
              </a:solidFill>
              <a:latin typeface="CyrillicOld" pitchFamily="2" charset="0"/>
            </a:endParaRPr>
          </a:p>
        </p:txBody>
      </p:sp>
      <p:pic>
        <p:nvPicPr>
          <p:cNvPr id="5" name="Picture 5" descr="90033403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" y="381000"/>
            <a:ext cx="5487297" cy="594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" y="0"/>
            <a:ext cx="8991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yrillicOld" pitchFamily="2" charset="0"/>
              </a:rPr>
              <a:t>«Я русский богатырь, крестьянский сын, защищал вас не из корысти. Мне не надо ни серебра, ни золота. 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CyrillicOld" pitchFamily="2" charset="0"/>
              </a:rPr>
              <a:t>Я спасал русских людей, красных девушек, малых деточек, старых матерей. Не пойду я к вам воеводой в богатстве  жить. Мое богатство - сила богатырская, мое дело -Руси служить, от врагов ее оборонять». </a:t>
            </a:r>
          </a:p>
        </p:txBody>
      </p:sp>
      <p:pic>
        <p:nvPicPr>
          <p:cNvPr id="75778" name="Picture 2" descr="C:\Users\Hp\Desktop\img3.jpg"/>
          <p:cNvPicPr>
            <a:picLocks noChangeAspect="1" noChangeArrowheads="1"/>
          </p:cNvPicPr>
          <p:nvPr/>
        </p:nvPicPr>
        <p:blipFill>
          <a:blip r:embed="rId2" cstate="print"/>
          <a:srcRect l="13027"/>
          <a:stretch>
            <a:fillRect/>
          </a:stretch>
        </p:blipFill>
        <p:spPr bwMode="auto">
          <a:xfrm>
            <a:off x="1828800" y="2057400"/>
            <a:ext cx="7315200" cy="48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Прямоугольник 1"/>
          <p:cNvSpPr>
            <a:spLocks noChangeArrowheads="1"/>
          </p:cNvSpPr>
          <p:nvPr/>
        </p:nvSpPr>
        <p:spPr bwMode="auto">
          <a:xfrm>
            <a:off x="5334000" y="533400"/>
            <a:ext cx="35052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800000"/>
                </a:solidFill>
                <a:latin typeface="CyrillicOld" pitchFamily="2" charset="0"/>
              </a:rPr>
              <a:t>Илья </a:t>
            </a:r>
            <a:r>
              <a:rPr lang="ru-RU" sz="2800" b="1" dirty="0">
                <a:solidFill>
                  <a:srgbClr val="800000"/>
                </a:solidFill>
                <a:latin typeface="CyrillicOld" pitchFamily="2" charset="0"/>
              </a:rPr>
              <a:t>состоял </a:t>
            </a:r>
            <a:r>
              <a:rPr lang="ru-RU" sz="2800" b="1" dirty="0" smtClean="0">
                <a:solidFill>
                  <a:srgbClr val="800000"/>
                </a:solidFill>
                <a:latin typeface="CyrillicOld" pitchFamily="2" charset="0"/>
              </a:rPr>
              <a:t>в </a:t>
            </a:r>
            <a:r>
              <a:rPr lang="ru-RU" sz="2800" b="1" dirty="0">
                <a:solidFill>
                  <a:srgbClr val="800000"/>
                </a:solidFill>
                <a:latin typeface="CyrillicOld" pitchFamily="2" charset="0"/>
              </a:rPr>
              <a:t>княжеской дружине. </a:t>
            </a:r>
            <a:endParaRPr lang="ru-RU" sz="2800" b="1" dirty="0" smtClean="0">
              <a:solidFill>
                <a:srgbClr val="800000"/>
              </a:solidFill>
              <a:latin typeface="CyrillicOld" pitchFamily="2" charset="0"/>
            </a:endParaRPr>
          </a:p>
          <a:p>
            <a:r>
              <a:rPr lang="ru-RU" sz="2800" b="1" dirty="0" smtClean="0">
                <a:solidFill>
                  <a:srgbClr val="800000"/>
                </a:solidFill>
                <a:latin typeface="CyrillicOld" pitchFamily="2" charset="0"/>
              </a:rPr>
              <a:t>Для </a:t>
            </a:r>
            <a:r>
              <a:rPr lang="ru-RU" sz="2800" b="1" dirty="0">
                <a:solidFill>
                  <a:srgbClr val="800000"/>
                </a:solidFill>
                <a:latin typeface="CyrillicOld" pitchFamily="2" charset="0"/>
              </a:rPr>
              <a:t>своего времени он </a:t>
            </a:r>
            <a:r>
              <a:rPr lang="ru-RU" sz="2800" b="1" dirty="0" smtClean="0">
                <a:solidFill>
                  <a:srgbClr val="800000"/>
                </a:solidFill>
                <a:latin typeface="CyrillicOld" pitchFamily="2" charset="0"/>
              </a:rPr>
              <a:t>обладал </a:t>
            </a:r>
            <a:r>
              <a:rPr lang="ru-RU" sz="2800" b="1" dirty="0">
                <a:solidFill>
                  <a:srgbClr val="800000"/>
                </a:solidFill>
                <a:latin typeface="CyrillicOld" pitchFamily="2" charset="0"/>
              </a:rPr>
              <a:t>весьма внушительными </a:t>
            </a:r>
            <a:r>
              <a:rPr lang="ru-RU" sz="2800" b="1" dirty="0" smtClean="0">
                <a:solidFill>
                  <a:srgbClr val="800000"/>
                </a:solidFill>
                <a:latin typeface="CyrillicOld" pitchFamily="2" charset="0"/>
              </a:rPr>
              <a:t>размерами </a:t>
            </a:r>
            <a:r>
              <a:rPr lang="ru-RU" sz="2800" b="1" dirty="0">
                <a:solidFill>
                  <a:srgbClr val="800000"/>
                </a:solidFill>
                <a:latin typeface="CyrillicOld" pitchFamily="2" charset="0"/>
              </a:rPr>
              <a:t>и был на голову выше человека среднего </a:t>
            </a:r>
            <a:r>
              <a:rPr lang="ru-RU" sz="2800" b="1" dirty="0" smtClean="0">
                <a:solidFill>
                  <a:srgbClr val="800000"/>
                </a:solidFill>
                <a:latin typeface="CyrillicOld" pitchFamily="2" charset="0"/>
              </a:rPr>
              <a:t>роста"ладно скроен и крепко сбит" - "косая сажень в плечах", как говаривали в старину.</a:t>
            </a:r>
            <a:endParaRPr lang="ru-RU" sz="2800" b="1" dirty="0">
              <a:solidFill>
                <a:srgbClr val="800000"/>
              </a:solidFill>
              <a:latin typeface="CyrillicOld" pitchFamily="2" charset="0"/>
            </a:endParaRPr>
          </a:p>
        </p:txBody>
      </p:sp>
      <p:pic>
        <p:nvPicPr>
          <p:cNvPr id="5" name="Рисунок 2" descr="ILL-2.jpg"/>
          <p:cNvPicPr>
            <a:picLocks noChangeAspect="1"/>
          </p:cNvPicPr>
          <p:nvPr/>
        </p:nvPicPr>
        <p:blipFill>
          <a:blip r:embed="rId2" cstate="print"/>
          <a:srcRect l="5882" t="2941" r="5115" b="2941"/>
          <a:stretch>
            <a:fillRect/>
          </a:stretch>
        </p:blipFill>
        <p:spPr bwMode="auto">
          <a:xfrm>
            <a:off x="152399" y="152400"/>
            <a:ext cx="4648201" cy="655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Прямоугольник 1"/>
          <p:cNvSpPr>
            <a:spLocks noChangeArrowheads="1"/>
          </p:cNvSpPr>
          <p:nvPr/>
        </p:nvSpPr>
        <p:spPr bwMode="auto">
          <a:xfrm>
            <a:off x="228600" y="0"/>
            <a:ext cx="86868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>Невиданную силу богатырь использовал </a:t>
            </a:r>
            <a:r>
              <a:rPr lang="ru-RU" sz="2800" b="1" dirty="0">
                <a:solidFill>
                  <a:srgbClr val="C00000"/>
                </a:solidFill>
                <a:latin typeface="CyrillicOld" pitchFamily="2" charset="0"/>
              </a:rPr>
              <a:t>только для </a:t>
            </a:r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>борьбы </a:t>
            </a:r>
            <a:r>
              <a:rPr lang="ru-RU" sz="2800" b="1" dirty="0">
                <a:solidFill>
                  <a:srgbClr val="C00000"/>
                </a:solidFill>
                <a:latin typeface="CyrillicOld" pitchFamily="2" charset="0"/>
              </a:rPr>
              <a:t>с врагами Отечества, </a:t>
            </a:r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>для защиты </a:t>
            </a:r>
            <a:r>
              <a:rPr lang="ru-RU" sz="2800" b="1" dirty="0">
                <a:solidFill>
                  <a:srgbClr val="C00000"/>
                </a:solidFill>
                <a:latin typeface="CyrillicOld" pitchFamily="2" charset="0"/>
              </a:rPr>
              <a:t>русских людей </a:t>
            </a:r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> и </a:t>
            </a:r>
            <a:r>
              <a:rPr lang="ru-RU" sz="2800" b="1" dirty="0">
                <a:solidFill>
                  <a:srgbClr val="C00000"/>
                </a:solidFill>
                <a:latin typeface="CyrillicOld" pitchFamily="2" charset="0"/>
              </a:rPr>
              <a:t>восстановления справедливости.</a:t>
            </a:r>
          </a:p>
        </p:txBody>
      </p:sp>
      <p:pic>
        <p:nvPicPr>
          <p:cNvPr id="47105" name="Picture 1" descr="C:\Users\Hp\Desktop\и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366326"/>
            <a:ext cx="7699376" cy="5382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Прямоугольник 1"/>
          <p:cNvSpPr>
            <a:spLocks noChangeArrowheads="1"/>
          </p:cNvSpPr>
          <p:nvPr/>
        </p:nvSpPr>
        <p:spPr bwMode="auto">
          <a:xfrm>
            <a:off x="228600" y="0"/>
            <a:ext cx="86868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Получив в одном из боев с половцами неизлечимую рану в грудь и повинуясь зову сердца, Илья принял монашеский постриг в Киево-Печерском Успенском монастыре. 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В то время так поступали многие воины, </a:t>
            </a:r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заменяя меч железный мечом духовным и проводя свои последние дни в сражении не за земные ценности, а за небесные.</a:t>
            </a:r>
            <a:endParaRPr lang="ru-RU" sz="2200" b="1" dirty="0">
              <a:solidFill>
                <a:srgbClr val="C00000"/>
              </a:solidFill>
              <a:latin typeface="CyrillicOld" pitchFamily="2" charset="0"/>
            </a:endParaRPr>
          </a:p>
        </p:txBody>
      </p:sp>
      <p:pic>
        <p:nvPicPr>
          <p:cNvPr id="4" name="Picture 2" descr="Илия Муромец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286000"/>
            <a:ext cx="6946407" cy="4191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685800" y="6457890"/>
            <a:ext cx="8839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CyrillicOld" pitchFamily="2" charset="0"/>
              </a:rPr>
              <a:t>«Преподобный Илья Муромец в пещерной келье в Киеве»  М. Климов   </a:t>
            </a:r>
            <a:endParaRPr lang="ru-RU" sz="2000" dirty="0">
              <a:solidFill>
                <a:srgbClr val="00206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48200" y="1143000"/>
            <a:ext cx="43434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CyrillicOld" pitchFamily="2" charset="0"/>
              </a:rPr>
              <a:t>Скончался Илья Муромец около 1188 года, примерно на 45-м году жизни. 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CyrillicOld" pitchFamily="2" charset="0"/>
              </a:rPr>
              <a:t>Его мощи покоятся 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CyrillicOld" pitchFamily="2" charset="0"/>
              </a:rPr>
              <a:t>до сего времени 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CyrillicOld" pitchFamily="2" charset="0"/>
              </a:rPr>
              <a:t>в </a:t>
            </a:r>
            <a:r>
              <a:rPr lang="ru-RU" sz="2800" dirty="0" err="1" smtClean="0">
                <a:solidFill>
                  <a:srgbClr val="C00000"/>
                </a:solidFill>
                <a:latin typeface="CyrillicOld" pitchFamily="2" charset="0"/>
              </a:rPr>
              <a:t>Антониевых</a:t>
            </a:r>
            <a:r>
              <a:rPr lang="ru-RU" sz="2800" dirty="0" smtClean="0">
                <a:solidFill>
                  <a:srgbClr val="C00000"/>
                </a:solidFill>
                <a:latin typeface="CyrillicOld" pitchFamily="2" charset="0"/>
              </a:rPr>
              <a:t>  пещерах Киево-Печерской лавры.</a:t>
            </a:r>
            <a:endParaRPr lang="ru-RU" sz="2800" dirty="0">
              <a:solidFill>
                <a:srgbClr val="C00000"/>
              </a:solidFill>
              <a:latin typeface="CyrillicOld" pitchFamily="2" charset="0"/>
            </a:endParaRPr>
          </a:p>
        </p:txBody>
      </p:sp>
      <p:pic>
        <p:nvPicPr>
          <p:cNvPr id="59398" name="Picture 6" descr="http://pravicon.com/images/icons/6/64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399"/>
            <a:ext cx="4191000" cy="6439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4876800" y="5791200"/>
            <a:ext cx="37855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Икона находится у раки мощей святого.</a:t>
            </a:r>
            <a:endParaRPr lang="ru-RU" sz="2400" dirty="0">
              <a:solidFill>
                <a:srgbClr val="00206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609600"/>
            <a:ext cx="42672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С возрождением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 Русской православной церкви,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 с распространением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культа святого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на легендарной родине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 в городе Муроме,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образ Илии Муромца появился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 на многих иконах,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 в росписях храмов, произведениях скульпторов. </a:t>
            </a:r>
            <a:endParaRPr lang="ru-RU" sz="2800" dirty="0">
              <a:solidFill>
                <a:srgbClr val="002060"/>
              </a:solidFill>
              <a:latin typeface="CyrillicOld" pitchFamily="2" charset="0"/>
            </a:endParaRPr>
          </a:p>
        </p:txBody>
      </p:sp>
      <p:pic>
        <p:nvPicPr>
          <p:cNvPr id="3" name="Picture 4" descr="http://pravicon.com/images/icons/25/25128.jpg"/>
          <p:cNvPicPr>
            <a:picLocks noChangeAspect="1" noChangeArrowheads="1"/>
          </p:cNvPicPr>
          <p:nvPr/>
        </p:nvPicPr>
        <p:blipFill>
          <a:blip r:embed="rId2" cstate="print"/>
          <a:srcRect l="5656" t="4932" r="5734" b="2469"/>
          <a:stretch>
            <a:fillRect/>
          </a:stretch>
        </p:blipFill>
        <p:spPr bwMode="auto">
          <a:xfrm>
            <a:off x="4724400" y="152400"/>
            <a:ext cx="4038600" cy="64445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документы00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3279"/>
          <a:stretch>
            <a:fillRect/>
          </a:stretch>
        </p:blipFill>
        <p:spPr>
          <a:xfrm>
            <a:off x="381000" y="152400"/>
            <a:ext cx="4495800" cy="6574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181600" y="1219200"/>
            <a:ext cx="3581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CyrillicOld" pitchFamily="2" charset="0"/>
              </a:rPr>
              <a:t>Первая современная икона святого 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CyrillicOld" pitchFamily="2" charset="0"/>
              </a:rPr>
              <a:t>написана  в 1992 г. 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CyrillicOld" pitchFamily="2" charset="0"/>
              </a:rPr>
              <a:t>Муромским художником 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CyrillicOld" pitchFamily="2" charset="0"/>
              </a:rPr>
              <a:t>Игорем Суховым 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CyrillicOld" pitchFamily="2" charset="0"/>
              </a:rPr>
              <a:t>по инициативе представителей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CyrillicOld" pitchFamily="2" charset="0"/>
              </a:rPr>
              <a:t> рода Гущиных .</a:t>
            </a:r>
            <a:endParaRPr lang="ru-RU" sz="2800" dirty="0">
              <a:solidFill>
                <a:srgbClr val="C0000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67400" y="304800"/>
            <a:ext cx="32766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В веках осталась память о великих героях Древней Руси. Один из них — богатырь Илья Муромец.</a:t>
            </a:r>
            <a:endParaRPr lang="en-US" sz="2400" dirty="0" smtClean="0">
              <a:solidFill>
                <a:srgbClr val="C00000"/>
              </a:solidFill>
              <a:latin typeface="CyrillicOld" pitchFamily="2" charset="0"/>
            </a:endParaRPr>
          </a:p>
          <a:p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 Про Илью Муромца есть много былин, </a:t>
            </a:r>
            <a:endParaRPr lang="en-US" sz="2400" dirty="0" smtClean="0">
              <a:solidFill>
                <a:srgbClr val="C00000"/>
              </a:solidFill>
              <a:latin typeface="CyrillicOld" pitchFamily="2" charset="0"/>
            </a:endParaRPr>
          </a:p>
          <a:p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и у каждой несколько десятков вариантов. </a:t>
            </a:r>
            <a:endParaRPr lang="en-US" sz="2400" dirty="0" smtClean="0">
              <a:solidFill>
                <a:srgbClr val="C00000"/>
              </a:solidFill>
              <a:latin typeface="CyrillicOld" pitchFamily="2" charset="0"/>
            </a:endParaRPr>
          </a:p>
          <a:p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Однако </a:t>
            </a:r>
            <a:r>
              <a:rPr lang="ru-RU" sz="2400" b="1" dirty="0" smtClean="0">
                <a:solidFill>
                  <a:srgbClr val="C00000"/>
                </a:solidFill>
                <a:latin typeface="CyrillicOld" pitchFamily="2" charset="0"/>
              </a:rPr>
              <a:t>Илья</a:t>
            </a:r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 </a:t>
            </a:r>
            <a:r>
              <a:rPr lang="ru-RU" sz="2400" b="1" dirty="0" smtClean="0">
                <a:solidFill>
                  <a:srgbClr val="C00000"/>
                </a:solidFill>
                <a:latin typeface="CyrillicOld" pitchFamily="2" charset="0"/>
              </a:rPr>
              <a:t>Муромец</a:t>
            </a:r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 - не  миф, а реальный</a:t>
            </a:r>
            <a:r>
              <a:rPr lang="en-US" sz="2400" dirty="0" smtClean="0">
                <a:solidFill>
                  <a:srgbClr val="C00000"/>
                </a:solidFill>
                <a:latin typeface="CyrillicOld" pitchFamily="2" charset="0"/>
              </a:rPr>
              <a:t> </a:t>
            </a:r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человек,</a:t>
            </a:r>
            <a:r>
              <a:rPr lang="en-US" sz="2400" dirty="0" smtClean="0">
                <a:solidFill>
                  <a:srgbClr val="C00000"/>
                </a:solidFill>
                <a:latin typeface="CyrillicOld" pitchFamily="2" charset="0"/>
              </a:rPr>
              <a:t> </a:t>
            </a:r>
          </a:p>
          <a:p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историческая </a:t>
            </a:r>
          </a:p>
          <a:p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личность.</a:t>
            </a:r>
          </a:p>
          <a:p>
            <a:endParaRPr lang="ru-RU" sz="2400" dirty="0">
              <a:solidFill>
                <a:srgbClr val="C00000"/>
              </a:solidFill>
              <a:latin typeface="CyrillicOld" pitchFamily="2" charset="0"/>
            </a:endParaRPr>
          </a:p>
        </p:txBody>
      </p:sp>
      <p:pic>
        <p:nvPicPr>
          <p:cNvPr id="59398" name="Picture 6" descr="http://ic.pics.livejournal.com/feologos/41425324/34622/34622_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80786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http://pravicon.com/images/icons/12/122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2343150" cy="624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3492" name="Picture 4" descr="http://pravicon.com/images/icons/12/122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228600"/>
            <a:ext cx="2667000" cy="62752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3498" name="Picture 10" descr="http://pravicon.com/images/icons/15/15726.jpg"/>
          <p:cNvPicPr>
            <a:picLocks noChangeAspect="1" noChangeArrowheads="1"/>
          </p:cNvPicPr>
          <p:nvPr/>
        </p:nvPicPr>
        <p:blipFill>
          <a:blip r:embed="rId4" cstate="print"/>
          <a:srcRect l="17797" t="5665" r="16812" b="5720"/>
          <a:stretch>
            <a:fillRect/>
          </a:stretch>
        </p:blipFill>
        <p:spPr bwMode="auto">
          <a:xfrm>
            <a:off x="6019800" y="268940"/>
            <a:ext cx="2743200" cy="61318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ravicon.com/images/icons/6/64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599"/>
            <a:ext cx="3276600" cy="6382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 descr="http://pravicon.com/images/icons/15/157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228600"/>
            <a:ext cx="3112389" cy="640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8" name="Picture 4" descr="http://pravicon.com/images/icons/21/21081.jpg"/>
          <p:cNvPicPr>
            <a:picLocks noChangeAspect="1" noChangeArrowheads="1"/>
          </p:cNvPicPr>
          <p:nvPr/>
        </p:nvPicPr>
        <p:blipFill>
          <a:blip r:embed="rId2" cstate="print"/>
          <a:srcRect l="1824" t="957" r="1424" b="1435"/>
          <a:stretch>
            <a:fillRect/>
          </a:stretch>
        </p:blipFill>
        <p:spPr bwMode="auto">
          <a:xfrm>
            <a:off x="4636994" y="304800"/>
            <a:ext cx="4126006" cy="59695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8" descr="http://pravicon.com/images/icons/12/127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04800"/>
            <a:ext cx="4123563" cy="6019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pravicon.com/images/icons/16/166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533400"/>
            <a:ext cx="4198189" cy="556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6" descr="http://pravicon.com/images/icons/15/15729.jpg"/>
          <p:cNvPicPr>
            <a:picLocks noChangeAspect="1" noChangeArrowheads="1"/>
          </p:cNvPicPr>
          <p:nvPr/>
        </p:nvPicPr>
        <p:blipFill>
          <a:blip r:embed="rId3" cstate="print"/>
          <a:srcRect l="11202" t="8947" r="9270" b="10101"/>
          <a:stretch>
            <a:fillRect/>
          </a:stretch>
        </p:blipFill>
        <p:spPr bwMode="auto">
          <a:xfrm>
            <a:off x="4724400" y="762000"/>
            <a:ext cx="4177145" cy="5105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4" name="Picture 4" descr="http://pravicon.com/images/icons/6/6475.jpg"/>
          <p:cNvPicPr>
            <a:picLocks noChangeAspect="1" noChangeArrowheads="1"/>
          </p:cNvPicPr>
          <p:nvPr/>
        </p:nvPicPr>
        <p:blipFill>
          <a:blip r:embed="rId2" cstate="print"/>
          <a:srcRect l="14452" t="1449" r="17625" b="13043"/>
          <a:stretch>
            <a:fillRect/>
          </a:stretch>
        </p:blipFill>
        <p:spPr bwMode="auto">
          <a:xfrm>
            <a:off x="228600" y="304800"/>
            <a:ext cx="4370522" cy="5486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" descr="http://pravicon.com/images/icons/12/122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381000"/>
            <a:ext cx="3768662" cy="556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4" name="Picture 6" descr="http://pravicon.com/images/icons/26/26202.jpg"/>
          <p:cNvPicPr>
            <a:picLocks noChangeAspect="1" noChangeArrowheads="1"/>
          </p:cNvPicPr>
          <p:nvPr/>
        </p:nvPicPr>
        <p:blipFill>
          <a:blip r:embed="rId2" cstate="print"/>
          <a:srcRect l="18782" t="16824" r="19290" b="14935"/>
          <a:stretch>
            <a:fillRect/>
          </a:stretch>
        </p:blipFill>
        <p:spPr bwMode="auto">
          <a:xfrm>
            <a:off x="152400" y="228600"/>
            <a:ext cx="4379494" cy="594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572000" y="304800"/>
            <a:ext cx="42672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CyrillicOld" pitchFamily="2" charset="0"/>
              </a:rPr>
              <a:t>Преподобному 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yrillicOld" pitchFamily="2" charset="0"/>
              </a:rPr>
              <a:t>Илье Муромцу</a:t>
            </a:r>
            <a:r>
              <a:rPr lang="ru-RU" sz="3200" dirty="0" smtClean="0">
                <a:solidFill>
                  <a:srgbClr val="002060"/>
                </a:solidFill>
                <a:latin typeface="CyrillicOld" pitchFamily="2" charset="0"/>
              </a:rPr>
              <a:t> 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CyrillicOld" pitchFamily="2" charset="0"/>
              </a:rPr>
              <a:t>молятся воины Пограничной службы.</a:t>
            </a:r>
            <a:endParaRPr lang="ru-RU" sz="3200" b="1" dirty="0" smtClean="0">
              <a:solidFill>
                <a:srgbClr val="800000"/>
              </a:solidFill>
              <a:latin typeface="CyrillicOld" pitchFamily="2" charset="0"/>
            </a:endParaRPr>
          </a:p>
          <a:p>
            <a:pPr algn="ctr"/>
            <a:r>
              <a:rPr lang="ru-RU" sz="3200" b="1" dirty="0" smtClean="0">
                <a:solidFill>
                  <a:srgbClr val="800000"/>
                </a:solidFill>
                <a:latin typeface="CyrillicOld" pitchFamily="2" charset="0"/>
              </a:rPr>
              <a:t>В 1998 году на территории одной из воинских частей в Подмосковье был воздвигнут  и освящен храм </a:t>
            </a:r>
          </a:p>
          <a:p>
            <a:pPr algn="ctr"/>
            <a:r>
              <a:rPr lang="ru-RU" sz="3200" b="1" dirty="0" smtClean="0">
                <a:solidFill>
                  <a:srgbClr val="800000"/>
                </a:solidFill>
                <a:latin typeface="CyrillicOld" pitchFamily="2" charset="0"/>
              </a:rPr>
              <a:t>во имя </a:t>
            </a:r>
          </a:p>
          <a:p>
            <a:pPr algn="ctr"/>
            <a:r>
              <a:rPr lang="ru-RU" sz="3200" b="1" dirty="0" smtClean="0">
                <a:solidFill>
                  <a:srgbClr val="800000"/>
                </a:solidFill>
                <a:latin typeface="CyrillicOld" pitchFamily="2" charset="0"/>
              </a:rPr>
              <a:t>св. Илии Муромца. </a:t>
            </a:r>
            <a:endParaRPr lang="ru-RU" sz="3200" b="1" dirty="0">
              <a:solidFill>
                <a:srgbClr val="80000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Прямоугольник 1"/>
          <p:cNvSpPr>
            <a:spLocks noChangeArrowheads="1"/>
          </p:cNvSpPr>
          <p:nvPr/>
        </p:nvSpPr>
        <p:spPr bwMode="auto">
          <a:xfrm>
            <a:off x="4953000" y="457200"/>
            <a:ext cx="40386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CyrillicOld" pitchFamily="2" charset="0"/>
              </a:rPr>
              <a:t>В Муроме существуют многочисленные предания </a:t>
            </a:r>
            <a:endParaRPr lang="ru-RU" sz="2400" b="1" dirty="0" smtClean="0">
              <a:solidFill>
                <a:srgbClr val="C00000"/>
              </a:solidFill>
              <a:latin typeface="CyrillicOld" pitchFamily="2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latin typeface="CyrillicOld" pitchFamily="2" charset="0"/>
              </a:rPr>
              <a:t>об Илье. 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CyrillicOld" pitchFamily="2" charset="0"/>
              </a:rPr>
              <a:t>Его </a:t>
            </a:r>
            <a:r>
              <a:rPr lang="ru-RU" sz="2400" b="1" dirty="0">
                <a:solidFill>
                  <a:srgbClr val="C00000"/>
                </a:solidFill>
                <a:latin typeface="CyrillicOld" pitchFamily="2" charset="0"/>
              </a:rPr>
              <a:t>потомками считаются </a:t>
            </a:r>
            <a:r>
              <a:rPr lang="ru-RU" sz="2400" b="1" dirty="0" smtClean="0">
                <a:solidFill>
                  <a:srgbClr val="C00000"/>
                </a:solidFill>
                <a:latin typeface="CyrillicOld" pitchFamily="2" charset="0"/>
              </a:rPr>
              <a:t>Гущины</a:t>
            </a:r>
            <a:r>
              <a:rPr lang="ru-RU" sz="2400" b="1" dirty="0">
                <a:solidFill>
                  <a:srgbClr val="C00000"/>
                </a:solidFill>
                <a:latin typeface="CyrillicOld" pitchFamily="2" charset="0"/>
              </a:rPr>
              <a:t>, наследственно обладающие недюжинной </a:t>
            </a:r>
            <a:r>
              <a:rPr lang="ru-RU" sz="2400" b="1" dirty="0" smtClean="0">
                <a:solidFill>
                  <a:srgbClr val="C00000"/>
                </a:solidFill>
                <a:latin typeface="CyrillicOld" pitchFamily="2" charset="0"/>
              </a:rPr>
              <a:t>силой. 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CyrillicOld" pitchFamily="2" charset="0"/>
              </a:rPr>
              <a:t>Одному </a:t>
            </a:r>
            <a:r>
              <a:rPr lang="ru-RU" sz="2400" b="1" dirty="0">
                <a:solidFill>
                  <a:srgbClr val="C00000"/>
                </a:solidFill>
                <a:latin typeface="CyrillicOld" pitchFamily="2" charset="0"/>
              </a:rPr>
              <a:t>из Гущиных, жившему в конце XIX века, даже было запрещено участвовать </a:t>
            </a:r>
            <a:r>
              <a:rPr lang="ru-RU" sz="2400" b="1" dirty="0" smtClean="0">
                <a:solidFill>
                  <a:srgbClr val="C00000"/>
                </a:solidFill>
                <a:latin typeface="CyrillicOld" pitchFamily="2" charset="0"/>
              </a:rPr>
              <a:t>в </a:t>
            </a:r>
            <a:r>
              <a:rPr lang="ru-RU" sz="2400" b="1" dirty="0">
                <a:solidFill>
                  <a:srgbClr val="C00000"/>
                </a:solidFill>
                <a:latin typeface="CyrillicOld" pitchFamily="2" charset="0"/>
              </a:rPr>
              <a:t>кулачных </a:t>
            </a:r>
            <a:r>
              <a:rPr lang="ru-RU" sz="2400" b="1" dirty="0" smtClean="0">
                <a:solidFill>
                  <a:srgbClr val="C00000"/>
                </a:solidFill>
                <a:latin typeface="CyrillicOld" pitchFamily="2" charset="0"/>
              </a:rPr>
              <a:t>боях.</a:t>
            </a:r>
            <a:endParaRPr lang="ru-RU" sz="2400" b="1" dirty="0">
              <a:solidFill>
                <a:srgbClr val="C00000"/>
              </a:solidFill>
              <a:latin typeface="CyrillicOld" pitchFamily="2" charset="0"/>
            </a:endParaRPr>
          </a:p>
        </p:txBody>
      </p:sp>
      <p:pic>
        <p:nvPicPr>
          <p:cNvPr id="4" name="Рисунок 2" descr="Н. Воробьёв. Илья Муромец. 197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4648200" cy="6519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4876800" y="6248400"/>
            <a:ext cx="3823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CyrillicOld" pitchFamily="2" charset="0"/>
              </a:rPr>
              <a:t>«Илья Муромец»  Н. Воробьёв 1977</a:t>
            </a:r>
            <a:endParaRPr lang="ru-RU" dirty="0">
              <a:solidFill>
                <a:srgbClr val="00206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Прямоугольник 1"/>
          <p:cNvSpPr>
            <a:spLocks noChangeArrowheads="1"/>
          </p:cNvSpPr>
          <p:nvPr/>
        </p:nvSpPr>
        <p:spPr bwMode="auto">
          <a:xfrm>
            <a:off x="533400" y="152400"/>
            <a:ext cx="8382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CyrillicOld" pitchFamily="2" charset="0"/>
              </a:rPr>
              <a:t>Феноменальная сила богатыря передалась по наследству и его далеким потомкам - роду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CyrillicOld" pitchFamily="2" charset="0"/>
              </a:rPr>
              <a:t>карачаровских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CyrillicOld" pitchFamily="2" charset="0"/>
              </a:rPr>
              <a:t> селян Гущиных, которые вполне могли, как их великий предок,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yrillicOld" pitchFamily="2" charset="0"/>
              </a:rPr>
              <a:t>сдвинуть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CyrillicOld" pitchFamily="2" charset="0"/>
              </a:rPr>
              <a:t>груз,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yrillicOld" pitchFamily="2" charset="0"/>
              </a:rPr>
              <a:t>который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CyrillicOld" pitchFamily="2" charset="0"/>
              </a:rPr>
              <a:t>был не под силу и лошади. </a:t>
            </a:r>
          </a:p>
        </p:txBody>
      </p:sp>
      <p:pic>
        <p:nvPicPr>
          <p:cNvPr id="27651" name="Рисунок 2" descr="Дуб, что вырвал из земли Илья муромец.jpg"/>
          <p:cNvPicPr>
            <a:picLocks noChangeAspect="1"/>
          </p:cNvPicPr>
          <p:nvPr/>
        </p:nvPicPr>
        <p:blipFill>
          <a:blip r:embed="rId2" cstate="print"/>
          <a:srcRect l="15197" b="3229"/>
          <a:stretch>
            <a:fillRect/>
          </a:stretch>
        </p:blipFill>
        <p:spPr bwMode="auto">
          <a:xfrm>
            <a:off x="152400" y="2261062"/>
            <a:ext cx="5867400" cy="445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2" name="Рисунок 3" descr="imgb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1447800"/>
            <a:ext cx="2881852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653" name="Прямоугольник 4"/>
          <p:cNvSpPr>
            <a:spLocks noChangeArrowheads="1"/>
          </p:cNvSpPr>
          <p:nvPr/>
        </p:nvSpPr>
        <p:spPr bwMode="auto">
          <a:xfrm>
            <a:off x="6477000" y="4267200"/>
            <a:ext cx="24257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CyrillicOld" pitchFamily="2" charset="0"/>
              </a:rPr>
              <a:t>Дуб, что вырвал из земли </a:t>
            </a:r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Илия </a:t>
            </a:r>
            <a:r>
              <a:rPr lang="ru-RU" sz="2800" dirty="0">
                <a:solidFill>
                  <a:srgbClr val="002060"/>
                </a:solidFill>
                <a:latin typeface="CyrillicOld" pitchFamily="2" charset="0"/>
              </a:rPr>
              <a:t>Муромец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Прямоугольник 1"/>
          <p:cNvSpPr>
            <a:spLocks noChangeArrowheads="1"/>
          </p:cNvSpPr>
          <p:nvPr/>
        </p:nvSpPr>
        <p:spPr bwMode="auto">
          <a:xfrm>
            <a:off x="4572000" y="381000"/>
            <a:ext cx="41148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800000"/>
                </a:solidFill>
                <a:latin typeface="CyrillicOld" pitchFamily="2" charset="0"/>
              </a:rPr>
              <a:t>Илья Муромец </a:t>
            </a:r>
            <a:r>
              <a:rPr lang="ru-RU" sz="2800" b="1" dirty="0" smtClean="0">
                <a:solidFill>
                  <a:srgbClr val="800000"/>
                </a:solidFill>
                <a:latin typeface="CyrillicOld" pitchFamily="2" charset="0"/>
              </a:rPr>
              <a:t>канонизирован </a:t>
            </a:r>
            <a:r>
              <a:rPr lang="ru-RU" sz="2800" b="1" dirty="0">
                <a:solidFill>
                  <a:srgbClr val="800000"/>
                </a:solidFill>
                <a:latin typeface="CyrillicOld" pitchFamily="2" charset="0"/>
              </a:rPr>
              <a:t>в 1643 </a:t>
            </a:r>
            <a:r>
              <a:rPr lang="ru-RU" sz="2800" b="1" dirty="0" smtClean="0">
                <a:solidFill>
                  <a:srgbClr val="800000"/>
                </a:solidFill>
                <a:latin typeface="CyrillicOld" pitchFamily="2" charset="0"/>
              </a:rPr>
              <a:t>году. Русское </a:t>
            </a:r>
            <a:r>
              <a:rPr lang="ru-RU" sz="2800" b="1" dirty="0">
                <a:solidFill>
                  <a:srgbClr val="800000"/>
                </a:solidFill>
                <a:latin typeface="CyrillicOld" pitchFamily="2" charset="0"/>
              </a:rPr>
              <a:t>воинство считает святого богатыря своим покровителем. </a:t>
            </a:r>
          </a:p>
        </p:txBody>
      </p:sp>
      <p:pic>
        <p:nvPicPr>
          <p:cNvPr id="37891" name="Рисунок 4" descr="99-2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399"/>
            <a:ext cx="4038600" cy="64779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7892" name="Прямоугольник 5"/>
          <p:cNvSpPr>
            <a:spLocks noChangeArrowheads="1"/>
          </p:cNvSpPr>
          <p:nvPr/>
        </p:nvSpPr>
        <p:spPr bwMode="auto">
          <a:xfrm>
            <a:off x="4800600" y="3429000"/>
            <a:ext cx="383857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CyrillicOld" pitchFamily="2" charset="0"/>
              </a:rPr>
              <a:t>27 мая 1999 г. святейший Патриарх Московский и всея Руси Алексий освятил </a:t>
            </a:r>
            <a:r>
              <a:rPr lang="ru-RU" sz="2800" dirty="0" smtClean="0">
                <a:solidFill>
                  <a:srgbClr val="C00000"/>
                </a:solidFill>
                <a:latin typeface="CyrillicOld" pitchFamily="2" charset="0"/>
              </a:rPr>
              <a:t>иконописный </a:t>
            </a:r>
            <a:r>
              <a:rPr lang="ru-RU" sz="2800" dirty="0">
                <a:solidFill>
                  <a:srgbClr val="C00000"/>
                </a:solidFill>
                <a:latin typeface="CyrillicOld" pitchFamily="2" charset="0"/>
              </a:rPr>
              <a:t>образ почитаемого святого Илии </a:t>
            </a:r>
            <a:r>
              <a:rPr lang="ru-RU" sz="2800" dirty="0" smtClean="0">
                <a:solidFill>
                  <a:srgbClr val="C00000"/>
                </a:solidFill>
                <a:latin typeface="CyrillicOld" pitchFamily="2" charset="0"/>
              </a:rPr>
              <a:t>Муромца.</a:t>
            </a:r>
            <a:endParaRPr lang="ru-RU" sz="2800" dirty="0">
              <a:solidFill>
                <a:srgbClr val="C0000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" y="5181600"/>
            <a:ext cx="8382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Русские люди доныне чтут память святого богатыря.  На его родине 1 января 1993 года в храме святых Гурия, </a:t>
            </a:r>
            <a:r>
              <a:rPr lang="ru-RU" sz="2400" dirty="0" err="1" smtClean="0">
                <a:solidFill>
                  <a:srgbClr val="C00000"/>
                </a:solidFill>
                <a:latin typeface="CyrillicOld" pitchFamily="2" charset="0"/>
              </a:rPr>
              <a:t>Самона</a:t>
            </a:r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 и </a:t>
            </a:r>
            <a:r>
              <a:rPr lang="ru-RU" sz="2400" dirty="0" err="1" smtClean="0">
                <a:solidFill>
                  <a:srgbClr val="C00000"/>
                </a:solidFill>
                <a:latin typeface="CyrillicOld" pitchFamily="2" charset="0"/>
              </a:rPr>
              <a:t>Авива</a:t>
            </a:r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 была торжественно установлена икона святого Илии с частицей его мощей.</a:t>
            </a:r>
            <a:b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9634" name="Picture 2" descr="http://lubovbezusl.ucoz.ru/_pu/14/509024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0"/>
            <a:ext cx="6400800" cy="517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bereg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608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434" name="Прямоугольник 1"/>
          <p:cNvSpPr>
            <a:spLocks noChangeArrowheads="1"/>
          </p:cNvSpPr>
          <p:nvPr/>
        </p:nvSpPr>
        <p:spPr bwMode="auto">
          <a:xfrm>
            <a:off x="76200" y="228600"/>
            <a:ext cx="90678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yrillicOld" pitchFamily="2" charset="0"/>
              </a:rPr>
              <a:t>В народе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yrillicOld" pitchFamily="2" charset="0"/>
              </a:rPr>
              <a:t>передавали историю, будто дед Ильи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yrillicOld" pitchFamily="2" charset="0"/>
              </a:rPr>
              <a:t>Муромца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yrillicOld" pitchFamily="2" charset="0"/>
              </a:rPr>
              <a:t> Тимофей был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yrillicOld" pitchFamily="2" charset="0"/>
              </a:rPr>
              <a:t>язычником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yrillicOld" pitchFamily="2" charset="0"/>
              </a:rPr>
              <a:t>и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yrillicOld" pitchFamily="2" charset="0"/>
              </a:rPr>
              <a:t>, не признавая христианство,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yrillicOld" pitchFamily="2" charset="0"/>
              </a:rPr>
              <a:t>однажды разрубил икону. С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yrillicOld" pitchFamily="2" charset="0"/>
              </a:rPr>
              <a:t>тех пор проклятие пало на его род —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yrillicOld" pitchFamily="2" charset="0"/>
              </a:rPr>
              <a:t>все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yrillicOld" pitchFamily="2" charset="0"/>
              </a:rPr>
              <a:t>мальчики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yrillicOld" pitchFamily="2" charset="0"/>
              </a:rPr>
              <a:t>рождались калеками.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CyrillicOld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57800" y="6248400"/>
            <a:ext cx="27126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  <a:latin typeface="CyrillicOld" pitchFamily="2" charset="0"/>
              </a:rPr>
              <a:t>Село </a:t>
            </a:r>
            <a:r>
              <a:rPr lang="ru-RU" sz="2800" dirty="0" err="1" smtClean="0">
                <a:solidFill>
                  <a:srgbClr val="FFFF00"/>
                </a:solidFill>
                <a:latin typeface="CyrillicOld" pitchFamily="2" charset="0"/>
              </a:rPr>
              <a:t>Карачарово</a:t>
            </a:r>
            <a:endParaRPr lang="ru-RU" sz="2800" dirty="0">
              <a:solidFill>
                <a:srgbClr val="FFFF0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http://lubovbezusl.ucoz.ru/_pu/14/369727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0"/>
            <a:ext cx="4907146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5562600" y="609600"/>
            <a:ext cx="33528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CyrillicOld" pitchFamily="2" charset="0"/>
              </a:rPr>
              <a:t>«Надгробный» комплекс Ильи Муромца создан </a:t>
            </a:r>
          </a:p>
          <a:p>
            <a:r>
              <a:rPr lang="ru-RU" sz="3200" dirty="0" smtClean="0">
                <a:solidFill>
                  <a:srgbClr val="C00000"/>
                </a:solidFill>
                <a:latin typeface="CyrillicOld" pitchFamily="2" charset="0"/>
              </a:rPr>
              <a:t> в Муромском </a:t>
            </a:r>
          </a:p>
          <a:p>
            <a:r>
              <a:rPr lang="ru-RU" sz="3200" dirty="0" err="1" smtClean="0">
                <a:solidFill>
                  <a:srgbClr val="C00000"/>
                </a:solidFill>
                <a:latin typeface="CyrillicOld" pitchFamily="2" charset="0"/>
              </a:rPr>
              <a:t>Спасо</a:t>
            </a:r>
            <a:r>
              <a:rPr lang="ru-RU" sz="3200" dirty="0" smtClean="0">
                <a:solidFill>
                  <a:srgbClr val="C00000"/>
                </a:solidFill>
                <a:latin typeface="CyrillicOld" pitchFamily="2" charset="0"/>
              </a:rPr>
              <a:t> -Преображенском монастыре </a:t>
            </a:r>
          </a:p>
          <a:p>
            <a:r>
              <a:rPr lang="ru-RU" sz="3200" dirty="0" smtClean="0">
                <a:solidFill>
                  <a:srgbClr val="C00000"/>
                </a:solidFill>
                <a:latin typeface="CyrillicOld" pitchFamily="2" charset="0"/>
              </a:rPr>
              <a:t>в церкви</a:t>
            </a:r>
          </a:p>
          <a:p>
            <a:r>
              <a:rPr lang="ru-RU" sz="3200" dirty="0" smtClean="0">
                <a:solidFill>
                  <a:srgbClr val="C00000"/>
                </a:solidFill>
                <a:latin typeface="CyrillicOld" pitchFamily="2" charset="0"/>
              </a:rPr>
              <a:t> Покрова Богородицы. </a:t>
            </a:r>
          </a:p>
          <a:p>
            <a:r>
              <a:rPr lang="ru-RU" sz="3200" dirty="0" smtClean="0">
                <a:solidFill>
                  <a:srgbClr val="C00000"/>
                </a:solidFill>
                <a:latin typeface="CyrillicOld" pitchFamily="2" charset="0"/>
              </a:rPr>
              <a:t> </a:t>
            </a:r>
            <a:endParaRPr lang="ru-RU" sz="3200" dirty="0">
              <a:solidFill>
                <a:srgbClr val="C0000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0a0653b1b355237da542c2b6afabf5e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1295400"/>
            <a:ext cx="8350322" cy="556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В гробнице находится резная фигура из дерева, 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выполненная </a:t>
            </a:r>
            <a:r>
              <a:rPr lang="ru-RU" sz="2800" dirty="0" err="1" smtClean="0">
                <a:solidFill>
                  <a:srgbClr val="002060"/>
                </a:solidFill>
                <a:latin typeface="CyrillicOld" pitchFamily="2" charset="0"/>
              </a:rPr>
              <a:t>муромским</a:t>
            </a:r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 художником 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Сергеем Субботиным.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http://lubovbezusl.ucoz.ru/_pu/14/151583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52400"/>
            <a:ext cx="6400797" cy="48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6553200" y="533400"/>
            <a:ext cx="2590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Святой изображен в монашеских ризах. Рядом лежит меч. </a:t>
            </a:r>
          </a:p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В серебряном ковчеге в виде кисти левой руки находится частица мощей, привезенная из Киева. 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CyrillicOld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3400" y="5486400"/>
            <a:ext cx="8001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CyrillicOld" pitchFamily="2" charset="0"/>
              </a:rPr>
              <a:t>Рака освящена Патриархом Московским и всея Руси Алексием II   2 августа 2006 г.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http://lubovbezusl.ucoz.ru/_pu/14/624173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26999"/>
            <a:ext cx="5029200" cy="6831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81000" y="1295400"/>
            <a:ext cx="3429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CyrillicOld" pitchFamily="2" charset="0"/>
              </a:rPr>
              <a:t>В селе </a:t>
            </a:r>
            <a:r>
              <a:rPr lang="ru-RU" sz="3200" dirty="0" err="1" smtClean="0">
                <a:solidFill>
                  <a:srgbClr val="C00000"/>
                </a:solidFill>
                <a:latin typeface="CyrillicOld" pitchFamily="2" charset="0"/>
              </a:rPr>
              <a:t>Карачарово</a:t>
            </a:r>
            <a:r>
              <a:rPr lang="ru-RU" sz="3200" dirty="0" smtClean="0">
                <a:solidFill>
                  <a:srgbClr val="C00000"/>
                </a:solidFill>
                <a:latin typeface="CyrillicOld" pitchFamily="2" charset="0"/>
              </a:rPr>
              <a:t> у источника Ильи Муромца установлены поклонный крест </a:t>
            </a:r>
          </a:p>
          <a:p>
            <a:r>
              <a:rPr lang="ru-RU" sz="3200" dirty="0" smtClean="0">
                <a:solidFill>
                  <a:srgbClr val="C00000"/>
                </a:solidFill>
                <a:latin typeface="CyrillicOld" pitchFamily="2" charset="0"/>
              </a:rPr>
              <a:t>и  часовня.</a:t>
            </a:r>
            <a:endParaRPr lang="ru-RU" sz="3200" dirty="0">
              <a:solidFill>
                <a:srgbClr val="C0000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Рисунок 1" descr="Церковь Ильи Муромца на Вербовском кладбище в г. Муром Влади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0"/>
            <a:ext cx="8153400" cy="6115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3011" name="Прямоугольник 2"/>
          <p:cNvSpPr>
            <a:spLocks noChangeArrowheads="1"/>
          </p:cNvSpPr>
          <p:nvPr/>
        </p:nvSpPr>
        <p:spPr bwMode="auto">
          <a:xfrm>
            <a:off x="685800" y="6019800"/>
            <a:ext cx="8305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CyrillicOld" pitchFamily="2" charset="0"/>
              </a:rPr>
              <a:t>Церковь 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 св. Ильи Муромца построена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в 1998 году  в микрорайоне  </a:t>
            </a:r>
            <a:r>
              <a:rPr lang="ru-RU" sz="2400" dirty="0" err="1" smtClean="0">
                <a:solidFill>
                  <a:srgbClr val="002060"/>
                </a:solidFill>
                <a:latin typeface="CyrillicOld" pitchFamily="2" charset="0"/>
              </a:rPr>
              <a:t>Вербовский</a:t>
            </a:r>
            <a:endParaRPr lang="ru-RU" sz="2400" dirty="0">
              <a:solidFill>
                <a:srgbClr val="00206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http://lubovbezusl.ucoz.ru/_pu/14/496336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0"/>
            <a:ext cx="7086600" cy="5881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33400" y="5903893"/>
            <a:ext cx="8305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CyrillicOld" pitchFamily="2" charset="0"/>
              </a:rPr>
              <a:t>Храм во имя преподобного Ильи Муромца 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CyrillicOld" pitchFamily="2" charset="0"/>
              </a:rPr>
              <a:t>возведён при Главном штабе ракетных войск</a:t>
            </a:r>
            <a:endParaRPr lang="ru-RU" sz="2800" dirty="0">
              <a:solidFill>
                <a:srgbClr val="C0000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Рисунок 4" descr="3192pz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236" y="1371600"/>
            <a:ext cx="6141964" cy="51251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124" name="Прямоугольник 6"/>
          <p:cNvSpPr>
            <a:spLocks noChangeArrowheads="1"/>
          </p:cNvSpPr>
          <p:nvPr/>
        </p:nvSpPr>
        <p:spPr bwMode="auto">
          <a:xfrm>
            <a:off x="5029200" y="6519446"/>
            <a:ext cx="400622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CyrillicOld" pitchFamily="2" charset="0"/>
              </a:rPr>
              <a:t>«Богатырский скок» </a:t>
            </a:r>
            <a:r>
              <a:rPr lang="ru-RU" sz="1600" dirty="0">
                <a:solidFill>
                  <a:srgbClr val="002060"/>
                </a:solidFill>
                <a:latin typeface="CyrillicOld" pitchFamily="2" charset="0"/>
              </a:rPr>
              <a:t>Виктор </a:t>
            </a:r>
            <a:r>
              <a:rPr lang="ru-RU" sz="1600" dirty="0" smtClean="0">
                <a:solidFill>
                  <a:srgbClr val="002060"/>
                </a:solidFill>
                <a:latin typeface="CyrillicOld" pitchFamily="2" charset="0"/>
              </a:rPr>
              <a:t>Васнецов 1914</a:t>
            </a:r>
            <a:endParaRPr lang="ru-RU" sz="1600" dirty="0">
              <a:solidFill>
                <a:srgbClr val="002060"/>
              </a:solidFill>
              <a:latin typeface="CyrillicOld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2400" y="0"/>
            <a:ext cx="8534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CyrillicOld" pitchFamily="2" charset="0"/>
              </a:rPr>
              <a:t>Былинные сюжеты о Илье Муромце прочно вошли в мир русской культуры. Многие художники:  В.М.Васнецов , М.А.Врубель, В. Верещагин, И. </a:t>
            </a:r>
            <a:r>
              <a:rPr lang="ru-RU" sz="2000" dirty="0" err="1" smtClean="0">
                <a:solidFill>
                  <a:srgbClr val="C00000"/>
                </a:solidFill>
                <a:latin typeface="CyrillicOld" pitchFamily="2" charset="0"/>
              </a:rPr>
              <a:t>Билибин</a:t>
            </a:r>
            <a:r>
              <a:rPr lang="ru-RU" sz="2000" dirty="0" smtClean="0">
                <a:solidFill>
                  <a:srgbClr val="C00000"/>
                </a:solidFill>
                <a:latin typeface="CyrillicOld" pitchFamily="2" charset="0"/>
              </a:rPr>
              <a:t>, А. </a:t>
            </a:r>
            <a:r>
              <a:rPr lang="ru-RU" sz="2000" dirty="0" err="1" smtClean="0">
                <a:solidFill>
                  <a:srgbClr val="C00000"/>
                </a:solidFill>
                <a:latin typeface="CyrillicOld" pitchFamily="2" charset="0"/>
              </a:rPr>
              <a:t>Клименко</a:t>
            </a:r>
            <a:r>
              <a:rPr lang="ru-RU" sz="2000" dirty="0" smtClean="0">
                <a:solidFill>
                  <a:srgbClr val="C00000"/>
                </a:solidFill>
                <a:latin typeface="CyrillicOld" pitchFamily="2" charset="0"/>
              </a:rPr>
              <a:t>, Н. Воробьёв, К.  Васильев, М. </a:t>
            </a:r>
            <a:r>
              <a:rPr lang="ru-RU" sz="2000" dirty="0" err="1" smtClean="0">
                <a:solidFill>
                  <a:srgbClr val="C00000"/>
                </a:solidFill>
                <a:latin typeface="CyrillicOld" pitchFamily="2" charset="0"/>
              </a:rPr>
              <a:t>Шемаров</a:t>
            </a:r>
            <a:r>
              <a:rPr lang="ru-RU" sz="2000" dirty="0" smtClean="0">
                <a:solidFill>
                  <a:srgbClr val="C00000"/>
                </a:solidFill>
                <a:latin typeface="CyrillicOld" pitchFamily="2" charset="0"/>
              </a:rPr>
              <a:t>, Е. Шитиков и другие  запечатлели  образ богатыря в своих картинах.  </a:t>
            </a:r>
            <a:endParaRPr lang="ru-RU" sz="2000" dirty="0">
              <a:solidFill>
                <a:srgbClr val="C0000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Рисунок 4" descr="Илья Муромец. 1910. Николай Рерих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599"/>
            <a:ext cx="9144000" cy="55428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100" name="Прямоугольник 6"/>
          <p:cNvSpPr>
            <a:spLocks noChangeArrowheads="1"/>
          </p:cNvSpPr>
          <p:nvPr/>
        </p:nvSpPr>
        <p:spPr bwMode="auto">
          <a:xfrm>
            <a:off x="2514600" y="6096000"/>
            <a:ext cx="57470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«Илья Муромец»  </a:t>
            </a:r>
            <a:r>
              <a:rPr lang="ru-RU" sz="2400" dirty="0">
                <a:solidFill>
                  <a:srgbClr val="002060"/>
                </a:solidFill>
                <a:latin typeface="CyrillicOld" pitchFamily="2" charset="0"/>
              </a:rPr>
              <a:t>Николай 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Рерих  1910 </a:t>
            </a:r>
            <a:r>
              <a:rPr lang="ru-RU" sz="2400" dirty="0">
                <a:solidFill>
                  <a:srgbClr val="002060"/>
                </a:solidFill>
                <a:latin typeface="CyrillicOld" pitchFamily="2" charset="0"/>
              </a:rPr>
              <a:t>г.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1"/>
          <p:cNvSpPr>
            <a:spLocks noChangeArrowheads="1"/>
          </p:cNvSpPr>
          <p:nvPr/>
        </p:nvSpPr>
        <p:spPr bwMode="auto">
          <a:xfrm>
            <a:off x="152400" y="0"/>
            <a:ext cx="8763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CyrillicOld" pitchFamily="2" charset="0"/>
              </a:rPr>
              <a:t>В былинах и легендах три богатыря — Илья Муромец, Алеша Попович </a:t>
            </a:r>
            <a:r>
              <a:rPr lang="ru-RU" sz="2000" b="1" dirty="0" smtClean="0">
                <a:solidFill>
                  <a:srgbClr val="C00000"/>
                </a:solidFill>
                <a:latin typeface="CyrillicOld" pitchFamily="2" charset="0"/>
              </a:rPr>
              <a:t>и </a:t>
            </a:r>
            <a:r>
              <a:rPr lang="ru-RU" sz="2000" b="1" dirty="0">
                <a:solidFill>
                  <a:srgbClr val="C00000"/>
                </a:solidFill>
                <a:latin typeface="CyrillicOld" pitchFamily="2" charset="0"/>
              </a:rPr>
              <a:t>Добрыня Никитич — часто вместе совершают подвиги. Но на </a:t>
            </a:r>
            <a:r>
              <a:rPr lang="ru-RU" sz="2000" b="1" dirty="0" smtClean="0">
                <a:solidFill>
                  <a:srgbClr val="C00000"/>
                </a:solidFill>
                <a:latin typeface="CyrillicOld" pitchFamily="2" charset="0"/>
              </a:rPr>
              <a:t>самом </a:t>
            </a:r>
            <a:r>
              <a:rPr lang="ru-RU" sz="2000" b="1" dirty="0">
                <a:solidFill>
                  <a:srgbClr val="C00000"/>
                </a:solidFill>
                <a:latin typeface="CyrillicOld" pitchFamily="2" charset="0"/>
              </a:rPr>
              <a:t>деле они никогда не встречались. </a:t>
            </a:r>
            <a:r>
              <a:rPr lang="ru-RU" sz="2000" b="1" dirty="0" smtClean="0">
                <a:solidFill>
                  <a:srgbClr val="C00000"/>
                </a:solidFill>
                <a:latin typeface="CyrillicOld" pitchFamily="2" charset="0"/>
              </a:rPr>
              <a:t> Их </a:t>
            </a:r>
            <a:r>
              <a:rPr lang="ru-RU" sz="2000" b="1" dirty="0">
                <a:solidFill>
                  <a:srgbClr val="C00000"/>
                </a:solidFill>
                <a:latin typeface="CyrillicOld" pitchFamily="2" charset="0"/>
              </a:rPr>
              <a:t>разделяли века — </a:t>
            </a:r>
            <a:r>
              <a:rPr lang="ru-RU" sz="2000" b="1" dirty="0" smtClean="0">
                <a:solidFill>
                  <a:srgbClr val="C00000"/>
                </a:solidFill>
                <a:latin typeface="CyrillicOld" pitchFamily="2" charset="0"/>
              </a:rPr>
              <a:t>Добрыня </a:t>
            </a:r>
            <a:r>
              <a:rPr lang="ru-RU" sz="2000" b="1" dirty="0">
                <a:solidFill>
                  <a:srgbClr val="C00000"/>
                </a:solidFill>
                <a:latin typeface="CyrillicOld" pitchFamily="2" charset="0"/>
              </a:rPr>
              <a:t>Никитич жил в 10 веке, </a:t>
            </a:r>
            <a:r>
              <a:rPr lang="ru-RU" sz="2000" b="1" dirty="0" smtClean="0">
                <a:solidFill>
                  <a:srgbClr val="C00000"/>
                </a:solidFill>
                <a:latin typeface="CyrillicOld" pitchFamily="2" charset="0"/>
              </a:rPr>
              <a:t> Алеша </a:t>
            </a:r>
            <a:r>
              <a:rPr lang="ru-RU" sz="2000" b="1" dirty="0">
                <a:solidFill>
                  <a:srgbClr val="C00000"/>
                </a:solidFill>
                <a:latin typeface="CyrillicOld" pitchFamily="2" charset="0"/>
              </a:rPr>
              <a:t>Попович — в 13 веке, </a:t>
            </a:r>
            <a:r>
              <a:rPr lang="ru-RU" sz="2000" b="1" dirty="0" smtClean="0">
                <a:solidFill>
                  <a:srgbClr val="C00000"/>
                </a:solidFill>
                <a:latin typeface="CyrillicOld" pitchFamily="2" charset="0"/>
              </a:rPr>
              <a:t>а </a:t>
            </a:r>
            <a:r>
              <a:rPr lang="ru-RU" sz="2000" b="1" dirty="0">
                <a:solidFill>
                  <a:srgbClr val="C00000"/>
                </a:solidFill>
                <a:latin typeface="CyrillicOld" pitchFamily="2" charset="0"/>
              </a:rPr>
              <a:t>Илья — в 12-м веке.</a:t>
            </a:r>
          </a:p>
        </p:txBody>
      </p:sp>
      <p:sp>
        <p:nvSpPr>
          <p:cNvPr id="6147" name="Прямоугольник 3"/>
          <p:cNvSpPr>
            <a:spLocks noChangeArrowheads="1"/>
          </p:cNvSpPr>
          <p:nvPr/>
        </p:nvSpPr>
        <p:spPr bwMode="auto">
          <a:xfrm>
            <a:off x="2209800" y="6396335"/>
            <a:ext cx="59442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«Богатыри»  </a:t>
            </a:r>
            <a:r>
              <a:rPr lang="ru-RU" sz="2400" dirty="0">
                <a:solidFill>
                  <a:srgbClr val="002060"/>
                </a:solidFill>
                <a:latin typeface="CyrillicOld" pitchFamily="2" charset="0"/>
              </a:rPr>
              <a:t>Виктор 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Васнецов  1881—1898</a:t>
            </a:r>
            <a:endParaRPr lang="ru-RU" sz="2400" dirty="0">
              <a:solidFill>
                <a:srgbClr val="002060"/>
              </a:solidFill>
              <a:latin typeface="CyrillicOld" pitchFamily="2" charset="0"/>
            </a:endParaRPr>
          </a:p>
        </p:txBody>
      </p:sp>
      <p:pic>
        <p:nvPicPr>
          <p:cNvPr id="5" name="Picture 4" descr="три богатыря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04800" y="1371600"/>
            <a:ext cx="8368229" cy="4953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Реконструкция облика преподобного Илии по черепу (метод Михаила Герасимова, выполнена С.А. Никитиным)"/>
          <p:cNvPicPr>
            <a:picLocks noChangeAspect="1" noChangeArrowheads="1"/>
          </p:cNvPicPr>
          <p:nvPr/>
        </p:nvPicPr>
        <p:blipFill>
          <a:blip r:embed="rId2" cstate="print"/>
          <a:srcRect r="7568"/>
          <a:stretch>
            <a:fillRect/>
          </a:stretch>
        </p:blipFill>
        <p:spPr bwMode="auto">
          <a:xfrm>
            <a:off x="0" y="0"/>
            <a:ext cx="6174014" cy="632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6324600" y="3429000"/>
            <a:ext cx="28194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Эксперт  </a:t>
            </a:r>
          </a:p>
          <a:p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Сергей Никитин  выполнил</a:t>
            </a:r>
          </a:p>
          <a:p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реконструкцию</a:t>
            </a:r>
          </a:p>
          <a:p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облика </a:t>
            </a:r>
          </a:p>
          <a:p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Преподобного</a:t>
            </a:r>
          </a:p>
          <a:p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 Илии Муромца. </a:t>
            </a:r>
          </a:p>
          <a:p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 </a:t>
            </a:r>
            <a:endParaRPr lang="ru-RU" sz="2400" dirty="0">
              <a:solidFill>
                <a:srgbClr val="C0000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ольник 1"/>
          <p:cNvSpPr>
            <a:spLocks noChangeArrowheads="1"/>
          </p:cNvSpPr>
          <p:nvPr/>
        </p:nvSpPr>
        <p:spPr bwMode="auto">
          <a:xfrm>
            <a:off x="152400" y="4724400"/>
            <a:ext cx="8763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CyrillicOld" pitchFamily="2" charset="0"/>
              </a:rPr>
              <a:t>Около 1143 года в селе </a:t>
            </a:r>
            <a:r>
              <a:rPr lang="ru-RU" sz="2400" b="1" dirty="0" err="1" smtClean="0">
                <a:solidFill>
                  <a:srgbClr val="002060"/>
                </a:solidFill>
                <a:latin typeface="CyrillicOld" pitchFamily="2" charset="0"/>
              </a:rPr>
              <a:t>Карачарово</a:t>
            </a:r>
            <a:r>
              <a:rPr lang="ru-RU" sz="2400" b="1" dirty="0" smtClean="0">
                <a:solidFill>
                  <a:srgbClr val="002060"/>
                </a:solidFill>
                <a:latin typeface="CyrillicOld" pitchFamily="2" charset="0"/>
              </a:rPr>
              <a:t> под Муромом  в семье крестьянина Ивана и его жены </a:t>
            </a:r>
            <a:r>
              <a:rPr lang="ru-RU" sz="2400" b="1" dirty="0" err="1" smtClean="0">
                <a:solidFill>
                  <a:srgbClr val="002060"/>
                </a:solidFill>
                <a:latin typeface="CyrillicOld" pitchFamily="2" charset="0"/>
              </a:rPr>
              <a:t>Евфросиньи</a:t>
            </a:r>
            <a:r>
              <a:rPr lang="ru-RU" sz="2400" b="1" dirty="0" smtClean="0">
                <a:solidFill>
                  <a:srgbClr val="002060"/>
                </a:solidFill>
                <a:latin typeface="CyrillicOld" pitchFamily="2" charset="0"/>
              </a:rPr>
              <a:t> родился Илья</a:t>
            </a:r>
            <a:r>
              <a:rPr lang="ru-RU" sz="2400" b="1" dirty="0">
                <a:solidFill>
                  <a:srgbClr val="002060"/>
                </a:solidFill>
                <a:latin typeface="CyrillicOld" pitchFamily="2" charset="0"/>
              </a:rPr>
              <a:t>, и </a:t>
            </a:r>
            <a:r>
              <a:rPr lang="ru-RU" sz="2400" b="1" dirty="0" smtClean="0">
                <a:solidFill>
                  <a:srgbClr val="002060"/>
                </a:solidFill>
                <a:latin typeface="CyrillicOld" pitchFamily="2" charset="0"/>
              </a:rPr>
              <a:t>проклятие </a:t>
            </a:r>
            <a:r>
              <a:rPr lang="ru-RU" sz="2400" b="1" dirty="0">
                <a:solidFill>
                  <a:srgbClr val="002060"/>
                </a:solidFill>
                <a:latin typeface="CyrillicOld" pitchFamily="2" charset="0"/>
              </a:rPr>
              <a:t>исполнилось: </a:t>
            </a:r>
            <a:r>
              <a:rPr lang="ru-RU" sz="2400" b="1" dirty="0" smtClean="0">
                <a:solidFill>
                  <a:srgbClr val="002060"/>
                </a:solidFill>
                <a:latin typeface="CyrillicOld" pitchFamily="2" charset="0"/>
              </a:rPr>
              <a:t> мальчик </a:t>
            </a:r>
            <a:r>
              <a:rPr lang="ru-RU" sz="2400" b="1" dirty="0">
                <a:solidFill>
                  <a:srgbClr val="002060"/>
                </a:solidFill>
                <a:latin typeface="CyrillicOld" pitchFamily="2" charset="0"/>
              </a:rPr>
              <a:t>с детства не мог ходить. </a:t>
            </a:r>
            <a:r>
              <a:rPr lang="ru-RU" sz="2400" b="1" dirty="0" smtClean="0">
                <a:solidFill>
                  <a:srgbClr val="002060"/>
                </a:solidFill>
                <a:latin typeface="CyrillicOld" pitchFamily="2" charset="0"/>
              </a:rPr>
              <a:t>И ростом богатырь Илья, и  умом светел, и глазом зорок, а ноги его не носят, словно брёвна лежат, не шевелятся.</a:t>
            </a:r>
            <a:endParaRPr lang="ru-RU" sz="2400" b="1" dirty="0">
              <a:solidFill>
                <a:srgbClr val="002060"/>
              </a:solidFill>
              <a:latin typeface="CyrillicOld" pitchFamily="2" charset="0"/>
            </a:endParaRPr>
          </a:p>
        </p:txBody>
      </p:sp>
      <p:pic>
        <p:nvPicPr>
          <p:cNvPr id="5" name="Picture 2" descr="C:\Users\User\Desktop\И Муромец\Илья Муромец\2845234.jpg"/>
          <p:cNvPicPr>
            <a:picLocks noChangeAspect="1" noChangeArrowheads="1"/>
          </p:cNvPicPr>
          <p:nvPr/>
        </p:nvPicPr>
        <p:blipFill>
          <a:blip r:embed="rId2" cstate="print"/>
          <a:srcRect l="2852" t="11111" r="38055" b="53716"/>
          <a:stretch>
            <a:fillRect/>
          </a:stretch>
        </p:blipFill>
        <p:spPr bwMode="auto">
          <a:xfrm>
            <a:off x="304799" y="0"/>
            <a:ext cx="8311667" cy="472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886200" y="1524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CyrillicOld" pitchFamily="2" charset="0"/>
              </a:rPr>
              <a:t>«Илья Муромец в немощи» А. </a:t>
            </a:r>
            <a:r>
              <a:rPr lang="ru-RU" b="1" dirty="0" err="1" smtClean="0">
                <a:solidFill>
                  <a:srgbClr val="FFFF00"/>
                </a:solidFill>
                <a:latin typeface="CyrillicOld" pitchFamily="2" charset="0"/>
              </a:rPr>
              <a:t>Клименко</a:t>
            </a:r>
            <a:endParaRPr lang="ru-RU" b="1" dirty="0" smtClean="0">
              <a:solidFill>
                <a:srgbClr val="FFFF00"/>
              </a:solidFill>
              <a:latin typeface="CyrillicOld" pitchFamily="2" charset="0"/>
            </a:endParaRPr>
          </a:p>
          <a:p>
            <a:pPr algn="ctr"/>
            <a:endParaRPr lang="ru-RU" b="1" dirty="0">
              <a:solidFill>
                <a:srgbClr val="FFFF0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8600" y="2895600"/>
            <a:ext cx="42672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latin typeface="CyrillicOld" pitchFamily="2" charset="0"/>
              </a:rPr>
              <a:t>У въезда в Муром  установлен </a:t>
            </a:r>
          </a:p>
          <a:p>
            <a:pPr algn="ctr"/>
            <a:r>
              <a:rPr lang="ru-RU" sz="3200" dirty="0" smtClean="0">
                <a:solidFill>
                  <a:srgbClr val="C00000"/>
                </a:solidFill>
                <a:latin typeface="CyrillicOld" pitchFamily="2" charset="0"/>
              </a:rPr>
              <a:t>Былинный камень. </a:t>
            </a:r>
          </a:p>
          <a:p>
            <a:pPr algn="ctr"/>
            <a:endParaRPr lang="ru-RU" sz="2400" dirty="0" smtClean="0">
              <a:solidFill>
                <a:srgbClr val="C00000"/>
              </a:solidFill>
              <a:latin typeface="CyrillicOld" pitchFamily="2" charset="0"/>
            </a:endParaRP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Его авторы 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С. Николаев 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и  Ю. Ерхов</a:t>
            </a:r>
            <a:r>
              <a:rPr lang="ru-RU" sz="3200" dirty="0" smtClean="0">
                <a:solidFill>
                  <a:srgbClr val="C00000"/>
                </a:solidFill>
                <a:latin typeface="CyrillicOld" pitchFamily="2" charset="0"/>
              </a:rPr>
              <a:t/>
            </a:r>
            <a:br>
              <a:rPr lang="ru-RU" sz="3200" dirty="0" smtClean="0">
                <a:solidFill>
                  <a:srgbClr val="C00000"/>
                </a:solidFill>
                <a:latin typeface="CyrillicOld" pitchFamily="2" charset="0"/>
              </a:rPr>
            </a:br>
            <a:endParaRPr lang="ru-RU" sz="3200" dirty="0">
              <a:solidFill>
                <a:srgbClr val="C00000"/>
              </a:solidFill>
              <a:latin typeface="CyrillicOld" pitchFamily="2" charset="0"/>
            </a:endParaRPr>
          </a:p>
        </p:txBody>
      </p:sp>
      <p:pic>
        <p:nvPicPr>
          <p:cNvPr id="17410" name="Picture 2" descr="http://lubovbezusl.ucoz.ru/_pu/14/8943815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1770" y="0"/>
            <a:ext cx="431363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419600" y="228600"/>
            <a:ext cx="44196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Памятник Илье Муромцу работы скульптора В. Клыкова установлен в 1999 г. в городском парке, на высоком берегу Оки. </a:t>
            </a:r>
          </a:p>
          <a:p>
            <a:endParaRPr lang="ru-RU" sz="2400" dirty="0" smtClean="0">
              <a:solidFill>
                <a:srgbClr val="002060"/>
              </a:solidFill>
              <a:latin typeface="CyrillicOld" pitchFamily="2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Былинный герой изображен 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в облике богатыря-инока: в шлеме и кольчуге, из-под которой видна монашеская риза. Правой рукой он держит высоко поднятый меч, а левой - крест, прижимая его к груди. Воинственный жест Ильи Муромца не случаен – 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здесь, на берегу Оки, проходила в древности граница русских земель.</a:t>
            </a:r>
            <a:endParaRPr lang="ru-RU" sz="2400" dirty="0">
              <a:solidFill>
                <a:srgbClr val="002060"/>
              </a:solidFill>
              <a:latin typeface="CyrillicOld" pitchFamily="2" charset="0"/>
            </a:endParaRPr>
          </a:p>
        </p:txBody>
      </p:sp>
      <p:pic>
        <p:nvPicPr>
          <p:cNvPr id="4" name="Picture 5" descr="Muromets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-1"/>
            <a:ext cx="4114800" cy="68591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pload.wikimedia.org/wikipedia/ru/thumb/d/df/%D0%A1%D0%B2%D1%8F%D1%82%D0%BE%D0%B9_%D0%98%D0%BB%D1%8C%D1%8F_%D0%9C%D1%83%D1%80%D0%BE%D0%BC%D0%B5%D1%86_%D0%B2%D0%BE_%D0%92%D0%BB%D0%B0%D0%B4%D0%B8%D0%B2%D0%BE%D1%81%D1%82%D0%BE%D0%BA%D0%B5.jpg/800px-%D0%A1%D0%B2%D1%8F%D1%82%D0%BE%D0%B9_%D0%98%D0%BB%D1%8C%D1%8F_%D0%9C%D1%83%D1%80%D0%BE%D0%BC%D0%B5%D1%86_%D0%B2%D0%BE_%D0%92%D0%BB%D0%B0%D0%B4%D0%B8%D0%B2%D0%BE%D1%81%D1%82%D0%BE%D0%BA%D0%B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1" y="0"/>
            <a:ext cx="5181600" cy="6910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04800" y="3581400"/>
            <a:ext cx="3810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В 2012 году во  Владивостоке 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установлен памятник святому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Илье Муромцу.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Скульптор К. </a:t>
            </a:r>
            <a:r>
              <a:rPr lang="ru-RU" sz="2800" dirty="0" err="1" smtClean="0">
                <a:solidFill>
                  <a:srgbClr val="002060"/>
                </a:solidFill>
                <a:latin typeface="CyrillicOld" pitchFamily="2" charset="0"/>
              </a:rPr>
              <a:t>Зинич</a:t>
            </a:r>
            <a:endParaRPr lang="ru-RU" sz="2800" dirty="0">
              <a:solidFill>
                <a:srgbClr val="00206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1000" y="4495800"/>
            <a:ext cx="2895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CyrillicOld" pitchFamily="2" charset="0"/>
              </a:rPr>
              <a:t>Памятник Илье Муромцу воздвигнут и  в Екатеринбурге. </a:t>
            </a:r>
            <a:endParaRPr lang="ru-RU" sz="2800" dirty="0">
              <a:solidFill>
                <a:srgbClr val="C00000"/>
              </a:solidFill>
              <a:latin typeface="CyrillicOld" pitchFamily="2" charset="0"/>
            </a:endParaRPr>
          </a:p>
        </p:txBody>
      </p:sp>
      <p:pic>
        <p:nvPicPr>
          <p:cNvPr id="13314" name="Picture 2" descr="памятник Илье Муромцу в Екатеринбург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3326" y="0"/>
            <a:ext cx="51435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http://blog.dp.ru/images/post/188/0(319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0"/>
            <a:ext cx="7162800" cy="61668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609600" y="6334780"/>
            <a:ext cx="7696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Дальневосточный памятник </a:t>
            </a:r>
            <a:r>
              <a:rPr lang="ru-RU" sz="2800" b="1" dirty="0" smtClean="0">
                <a:solidFill>
                  <a:srgbClr val="002060"/>
                </a:solidFill>
                <a:latin typeface="CyrillicOld" pitchFamily="2" charset="0"/>
              </a:rPr>
              <a:t>Илье Муромцу</a:t>
            </a:r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.</a:t>
            </a:r>
            <a:endParaRPr lang="ru-RU" sz="2800" dirty="0">
              <a:solidFill>
                <a:srgbClr val="00206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http://slidesharo.com/u/storage/ppt_942/a40d-1382713459-06.jpg"/>
          <p:cNvPicPr>
            <a:picLocks noChangeAspect="1" noChangeArrowheads="1"/>
          </p:cNvPicPr>
          <p:nvPr/>
        </p:nvPicPr>
        <p:blipFill>
          <a:blip r:embed="rId2" cstate="print"/>
          <a:srcRect l="16000" t="6667" r="14000" b="26667"/>
          <a:stretch>
            <a:fillRect/>
          </a:stretch>
        </p:blipFill>
        <p:spPr bwMode="auto">
          <a:xfrm>
            <a:off x="533400" y="0"/>
            <a:ext cx="8214360" cy="5867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81000" y="5903893"/>
            <a:ext cx="8458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Памятник «Илья Муромец и Соловей-разбойник»</a:t>
            </a:r>
          </a:p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 в Брянске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Прямоугольник 1"/>
          <p:cNvSpPr>
            <a:spLocks noChangeArrowheads="1"/>
          </p:cNvSpPr>
          <p:nvPr/>
        </p:nvSpPr>
        <p:spPr bwMode="auto">
          <a:xfrm>
            <a:off x="152400" y="152400"/>
            <a:ext cx="8991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На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родине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, в селе Карачарове, на окраине древнего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Мурома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,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до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сих пор люди указывают места, которые по преданию связаны с легендарным героем. </a:t>
            </a:r>
            <a:endParaRPr lang="ru-RU" sz="2000" b="1" dirty="0" smtClean="0">
              <a:solidFill>
                <a:schemeClr val="accent5">
                  <a:lumMod val="50000"/>
                </a:schemeClr>
              </a:solidFill>
              <a:latin typeface="CyrillicOld" pitchFamily="2" charset="0"/>
            </a:endParaRPr>
          </a:p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Этот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овраг, к примеру, согласно былине, образовался после того, как богатырский конь Муромца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пробил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землю и высвободил ключевую воду.</a:t>
            </a:r>
          </a:p>
        </p:txBody>
      </p:sp>
      <p:pic>
        <p:nvPicPr>
          <p:cNvPr id="38915" name="Рисунок 2" descr="Святой источник преподобного Ильи Муромца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32373"/>
            <a:ext cx="8077200" cy="5325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Прямоугольник 1"/>
          <p:cNvSpPr>
            <a:spLocks noChangeArrowheads="1"/>
          </p:cNvSpPr>
          <p:nvPr/>
        </p:nvSpPr>
        <p:spPr bwMode="auto">
          <a:xfrm>
            <a:off x="304800" y="5715001"/>
            <a:ext cx="8534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CyrillicOld" pitchFamily="2" charset="0"/>
              </a:rPr>
              <a:t>Жители </a:t>
            </a:r>
            <a:r>
              <a:rPr lang="ru-RU" sz="2000" b="1" dirty="0">
                <a:solidFill>
                  <a:srgbClr val="002060"/>
                </a:solidFill>
                <a:latin typeface="CyrillicOld" pitchFamily="2" charset="0"/>
              </a:rPr>
              <a:t>Мурома </a:t>
            </a:r>
            <a:r>
              <a:rPr lang="ru-RU" sz="2000" b="1" dirty="0" smtClean="0">
                <a:solidFill>
                  <a:srgbClr val="002060"/>
                </a:solidFill>
                <a:latin typeface="CyrillicOld" pitchFamily="2" charset="0"/>
              </a:rPr>
              <a:t>любят </a:t>
            </a:r>
            <a:r>
              <a:rPr lang="ru-RU" sz="2000" b="1" dirty="0">
                <a:solidFill>
                  <a:srgbClr val="002060"/>
                </a:solidFill>
                <a:latin typeface="CyrillicOld" pitchFamily="2" charset="0"/>
              </a:rPr>
              <a:t>приводить гостей </a:t>
            </a:r>
            <a:r>
              <a:rPr lang="ru-RU" sz="2000" b="1" dirty="0" smtClean="0">
                <a:solidFill>
                  <a:srgbClr val="002060"/>
                </a:solidFill>
                <a:latin typeface="CyrillicOld" pitchFamily="2" charset="0"/>
              </a:rPr>
              <a:t>на </a:t>
            </a:r>
            <a:r>
              <a:rPr lang="ru-RU" sz="2000" b="1" dirty="0">
                <a:solidFill>
                  <a:srgbClr val="002060"/>
                </a:solidFill>
                <a:latin typeface="CyrillicOld" pitchFamily="2" charset="0"/>
              </a:rPr>
              <a:t>берег Оки и </a:t>
            </a:r>
            <a:r>
              <a:rPr lang="ru-RU" sz="2000" b="1" dirty="0" smtClean="0">
                <a:solidFill>
                  <a:srgbClr val="002060"/>
                </a:solidFill>
                <a:latin typeface="CyrillicOld" pitchFamily="2" charset="0"/>
              </a:rPr>
              <a:t>указывать на </a:t>
            </a:r>
            <a:r>
              <a:rPr lang="ru-RU" sz="2000" b="1" dirty="0">
                <a:solidFill>
                  <a:srgbClr val="002060"/>
                </a:solidFill>
                <a:latin typeface="CyrillicOld" pitchFamily="2" charset="0"/>
              </a:rPr>
              <a:t>старое русло реки. </a:t>
            </a:r>
            <a:r>
              <a:rPr lang="ru-RU" sz="2000" b="1" dirty="0" smtClean="0">
                <a:solidFill>
                  <a:srgbClr val="002060"/>
                </a:solidFill>
                <a:latin typeface="CyrillicOld" pitchFamily="2" charset="0"/>
              </a:rPr>
              <a:t> Его</a:t>
            </a:r>
            <a:r>
              <a:rPr lang="ru-RU" sz="2000" b="1" dirty="0">
                <a:solidFill>
                  <a:srgbClr val="002060"/>
                </a:solidFill>
                <a:latin typeface="CyrillicOld" pitchFamily="2" charset="0"/>
              </a:rPr>
              <a:t>, по преданию, завалил каменной глыбой Илья Муромец, когда пробовал </a:t>
            </a:r>
            <a:r>
              <a:rPr lang="ru-RU" sz="2000" b="1" dirty="0" smtClean="0">
                <a:solidFill>
                  <a:srgbClr val="002060"/>
                </a:solidFill>
                <a:latin typeface="CyrillicOld" pitchFamily="2" charset="0"/>
              </a:rPr>
              <a:t>свою </a:t>
            </a:r>
            <a:r>
              <a:rPr lang="ru-RU" sz="2000" b="1" dirty="0">
                <a:solidFill>
                  <a:srgbClr val="002060"/>
                </a:solidFill>
                <a:latin typeface="CyrillicOld" pitchFamily="2" charset="0"/>
              </a:rPr>
              <a:t>молодецкую силу.</a:t>
            </a:r>
          </a:p>
        </p:txBody>
      </p:sp>
      <p:pic>
        <p:nvPicPr>
          <p:cNvPr id="41987" name="Рисунок 2" descr="IMG_251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0"/>
            <a:ext cx="7712138" cy="579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Недотанки: Самые-самые бронетракторы бронетракторы, вооружения, истор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819" y="152400"/>
            <a:ext cx="8848873" cy="44958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5181600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CyrillicOld" pitchFamily="2" charset="0"/>
              </a:rPr>
              <a:t>Самый первый советский танк – русский </a:t>
            </a:r>
            <a:r>
              <a:rPr lang="ru-RU" sz="2800" dirty="0" err="1" smtClean="0">
                <a:solidFill>
                  <a:srgbClr val="C00000"/>
                </a:solidFill>
                <a:latin typeface="CyrillicOld" pitchFamily="2" charset="0"/>
              </a:rPr>
              <a:t>бронетрактор</a:t>
            </a:r>
            <a:r>
              <a:rPr lang="ru-RU" sz="2800" dirty="0" smtClean="0">
                <a:solidFill>
                  <a:srgbClr val="C00000"/>
                </a:solidFill>
                <a:latin typeface="CyrillicOld" pitchFamily="2" charset="0"/>
              </a:rPr>
              <a:t>  -"Илья Муромец" (1916) </a:t>
            </a:r>
            <a:br>
              <a:rPr lang="ru-RU" sz="2800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2800" dirty="0" smtClean="0">
                <a:solidFill>
                  <a:srgbClr val="C00000"/>
                </a:solidFill>
                <a:latin typeface="CyrillicOld" pitchFamily="2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latin typeface="CyrillicOld" pitchFamily="2" charset="0"/>
              </a:rPr>
            </a:br>
            <a:endParaRPr lang="ru-RU" sz="2800" dirty="0">
              <a:solidFill>
                <a:srgbClr val="C0000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Прямоугольник 1"/>
          <p:cNvSpPr>
            <a:spLocks noChangeArrowheads="1"/>
          </p:cNvSpPr>
          <p:nvPr/>
        </p:nvSpPr>
        <p:spPr bwMode="auto">
          <a:xfrm>
            <a:off x="457200" y="5486400"/>
            <a:ext cx="86868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800000"/>
                </a:solidFill>
                <a:latin typeface="CyrillicOld" pitchFamily="2" charset="0"/>
              </a:rPr>
              <a:t>Имя «Илья Муромец» носил </a:t>
            </a:r>
            <a:r>
              <a:rPr lang="ru-RU" sz="2200" b="1" dirty="0" smtClean="0">
                <a:solidFill>
                  <a:srgbClr val="800000"/>
                </a:solidFill>
                <a:latin typeface="CyrillicOld" pitchFamily="2" charset="0"/>
              </a:rPr>
              <a:t>бронепоезд </a:t>
            </a:r>
            <a:r>
              <a:rPr lang="ru-RU" sz="2200" b="1" dirty="0">
                <a:solidFill>
                  <a:srgbClr val="800000"/>
                </a:solidFill>
                <a:latin typeface="CyrillicOld" pitchFamily="2" charset="0"/>
              </a:rPr>
              <a:t>в гражданскую войну </a:t>
            </a:r>
            <a:endParaRPr lang="ru-RU" sz="2200" b="1" dirty="0" smtClean="0">
              <a:solidFill>
                <a:srgbClr val="800000"/>
              </a:solidFill>
              <a:latin typeface="CyrillicOld" pitchFamily="2" charset="0"/>
            </a:endParaRPr>
          </a:p>
          <a:p>
            <a:r>
              <a:rPr lang="ru-RU" sz="2200" b="1" dirty="0" smtClean="0">
                <a:solidFill>
                  <a:srgbClr val="800000"/>
                </a:solidFill>
                <a:latin typeface="CyrillicOld" pitchFamily="2" charset="0"/>
              </a:rPr>
              <a:t>и </a:t>
            </a:r>
            <a:r>
              <a:rPr lang="ru-RU" sz="2200" b="1" dirty="0">
                <a:solidFill>
                  <a:srgbClr val="800000"/>
                </a:solidFill>
                <a:latin typeface="CyrillicOld" pitchFamily="2" charset="0"/>
              </a:rPr>
              <a:t>советский бронепоезд в Великую </a:t>
            </a:r>
            <a:r>
              <a:rPr lang="ru-RU" sz="2200" b="1" dirty="0" smtClean="0">
                <a:solidFill>
                  <a:srgbClr val="800000"/>
                </a:solidFill>
                <a:latin typeface="CyrillicOld" pitchFamily="2" charset="0"/>
              </a:rPr>
              <a:t>Отечественную,</a:t>
            </a:r>
          </a:p>
          <a:p>
            <a:r>
              <a:rPr lang="ru-RU" sz="2200" b="1" dirty="0" smtClean="0">
                <a:solidFill>
                  <a:srgbClr val="800000"/>
                </a:solidFill>
                <a:latin typeface="CyrillicOld" pitchFamily="2" charset="0"/>
              </a:rPr>
              <a:t>в </a:t>
            </a:r>
            <a:r>
              <a:rPr lang="ru-RU" sz="2200" b="1" dirty="0">
                <a:solidFill>
                  <a:srgbClr val="800000"/>
                </a:solidFill>
                <a:latin typeface="CyrillicOld" pitchFamily="2" charset="0"/>
              </a:rPr>
              <a:t>настоящий момент </a:t>
            </a:r>
            <a:r>
              <a:rPr lang="ru-RU" sz="2200" b="1" dirty="0" smtClean="0">
                <a:solidFill>
                  <a:srgbClr val="800000"/>
                </a:solidFill>
                <a:latin typeface="CyrillicOld" pitchFamily="2" charset="0"/>
              </a:rPr>
              <a:t>установленный </a:t>
            </a:r>
            <a:r>
              <a:rPr lang="ru-RU" sz="2200" b="1" dirty="0">
                <a:solidFill>
                  <a:srgbClr val="800000"/>
                </a:solidFill>
                <a:latin typeface="CyrillicOld" pitchFamily="2" charset="0"/>
              </a:rPr>
              <a:t>в качестве памятника в </a:t>
            </a:r>
            <a:r>
              <a:rPr lang="ru-RU" sz="2200" b="1" dirty="0" smtClean="0">
                <a:solidFill>
                  <a:srgbClr val="800000"/>
                </a:solidFill>
                <a:latin typeface="CyrillicOld" pitchFamily="2" charset="0"/>
              </a:rPr>
              <a:t>Муроме</a:t>
            </a:r>
            <a:r>
              <a:rPr lang="ru-RU" sz="2200" b="1" dirty="0">
                <a:solidFill>
                  <a:srgbClr val="800000"/>
                </a:solidFill>
                <a:latin typeface="CyrillicOld" pitchFamily="2" charset="0"/>
              </a:rPr>
              <a:t>. </a:t>
            </a:r>
          </a:p>
        </p:txBody>
      </p:sp>
      <p:pic>
        <p:nvPicPr>
          <p:cNvPr id="45059" name="Рисунок 2" descr="Бронепоезд Илья Муромец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9874" y="0"/>
            <a:ext cx="7429488" cy="556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01.rl0.ru/4a1464636dbf2b5cc89350b42dee5a89/c640x480/my-ussr.ru/diafilmy/legendy-predanija-skazanija/bylina-ob-ile-muromce/4-bylina-ob-ile-muromce.jpg"/>
          <p:cNvPicPr>
            <a:picLocks noChangeAspect="1" noChangeArrowheads="1"/>
          </p:cNvPicPr>
          <p:nvPr/>
        </p:nvPicPr>
        <p:blipFill>
          <a:blip r:embed="rId2" cstate="print"/>
          <a:srcRect l="1250" b="20000"/>
          <a:stretch>
            <a:fillRect/>
          </a:stretch>
        </p:blipFill>
        <p:spPr bwMode="auto">
          <a:xfrm>
            <a:off x="152400" y="0"/>
            <a:ext cx="8686800" cy="52780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28600" y="5181600"/>
            <a:ext cx="8915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yrillicOld" pitchFamily="2" charset="0"/>
              </a:rPr>
              <a:t>Все попытки вылечиться не увенчались успехом. Но Илья не сдавался, упорно тренировал руки, развивал мышцы, становясь сильнее. </a:t>
            </a:r>
            <a:r>
              <a:rPr lang="ru-RU" sz="2400" b="1" dirty="0" smtClean="0">
                <a:solidFill>
                  <a:srgbClr val="C00000"/>
                </a:solidFill>
                <a:latin typeface="CyrillicOld" pitchFamily="2" charset="0"/>
              </a:rPr>
              <a:t>Горевал Илья лишь о том, что если б был он здоров, 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CyrillicOld" pitchFamily="2" charset="0"/>
              </a:rPr>
              <a:t>то «не давал бы  родную Русь в обиду врагам да разбойникам». </a:t>
            </a:r>
          </a:p>
          <a:p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https://img02.rl0.ru/5607c6a9889890bd1b5a82f0973f16a4/c800x329/alldrawings.ru/cache/com_zoo/images/T-35_7ada2fb69a34732b27db01fd1a73223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685800"/>
            <a:ext cx="8337992" cy="3886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990600" y="5867400"/>
            <a:ext cx="723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CyrillicOld" pitchFamily="2" charset="0"/>
              </a:rPr>
              <a:t>Существует бронеавтомобиль «Илья Муромец»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://slidesharo.com/u/storage/ppt_942/a40d-1382713459-01.jpg"/>
          <p:cNvPicPr>
            <a:picLocks noChangeAspect="1" noChangeArrowheads="1"/>
          </p:cNvPicPr>
          <p:nvPr/>
        </p:nvPicPr>
        <p:blipFill>
          <a:blip r:embed="rId2" cstate="print"/>
          <a:srcRect t="5333" r="13000" b="60000"/>
          <a:stretch>
            <a:fillRect/>
          </a:stretch>
        </p:blipFill>
        <p:spPr bwMode="auto">
          <a:xfrm>
            <a:off x="228600" y="3429000"/>
            <a:ext cx="8669215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762000" y="6172200"/>
            <a:ext cx="784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Бомбардировщик  ТУ -160 «Илья Муромец»</a:t>
            </a:r>
            <a:endParaRPr lang="ru-RU" sz="2400" dirty="0">
              <a:solidFill>
                <a:srgbClr val="C00000"/>
              </a:solidFill>
              <a:latin typeface="CyrillicOld" pitchFamily="2" charset="0"/>
            </a:endParaRPr>
          </a:p>
        </p:txBody>
      </p:sp>
      <p:pic>
        <p:nvPicPr>
          <p:cNvPr id="64514" name="Picture 2" descr="http://i.ytimg.com/vi/Y1dDgu6ddoQ/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304800"/>
            <a:ext cx="5181600" cy="2914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57200" y="457200"/>
            <a:ext cx="2819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В 1913 году имя богатыря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 получил самолёт - бомбардировщик</a:t>
            </a:r>
            <a:endParaRPr lang="ru-RU" sz="2400" dirty="0">
              <a:solidFill>
                <a:srgbClr val="00206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Рисунок 1" descr="Теплоход Илья Муромец на Валааме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405" y="228600"/>
            <a:ext cx="8938678" cy="594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6083" name="Прямоугольник 2"/>
          <p:cNvSpPr>
            <a:spLocks noChangeArrowheads="1"/>
          </p:cNvSpPr>
          <p:nvPr/>
        </p:nvSpPr>
        <p:spPr bwMode="auto">
          <a:xfrm>
            <a:off x="1981200" y="6334780"/>
            <a:ext cx="640592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CyrillicOld" pitchFamily="2" charset="0"/>
              </a:rPr>
              <a:t>Теплоход «Илья Муромец» на Валааме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24840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В Петербурге спустили на воду военный ледокол "</a:t>
            </a:r>
            <a:r>
              <a:rPr lang="ru-RU" sz="2400" b="1" dirty="0" smtClean="0">
                <a:solidFill>
                  <a:srgbClr val="002060"/>
                </a:solidFill>
                <a:latin typeface="CyrillicOld" pitchFamily="2" charset="0"/>
              </a:rPr>
              <a:t>Илья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 </a:t>
            </a:r>
            <a:r>
              <a:rPr lang="ru-RU" sz="2400" b="1" dirty="0" smtClean="0">
                <a:solidFill>
                  <a:srgbClr val="002060"/>
                </a:solidFill>
                <a:latin typeface="CyrillicOld" pitchFamily="2" charset="0"/>
              </a:rPr>
              <a:t>Муромец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" </a:t>
            </a:r>
            <a:endParaRPr lang="ru-RU" sz="2400" dirty="0">
              <a:solidFill>
                <a:srgbClr val="002060"/>
              </a:solidFill>
              <a:latin typeface="CyrillicOld" pitchFamily="2" charset="0"/>
            </a:endParaRPr>
          </a:p>
        </p:txBody>
      </p:sp>
      <p:pic>
        <p:nvPicPr>
          <p:cNvPr id="6146" name="Picture 2" descr="https://defendingrussia.ru/upload/articles/5/5660/main_image/cd2891bafbe8351fa76801cc62aa083a_cropp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0"/>
            <a:ext cx="8567380" cy="617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Рисунок 2" descr="Безымянный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0"/>
            <a:ext cx="8229600" cy="617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7108" name="Прямоугольник 5"/>
          <p:cNvSpPr>
            <a:spLocks noChangeArrowheads="1"/>
          </p:cNvSpPr>
          <p:nvPr/>
        </p:nvSpPr>
        <p:spPr bwMode="auto">
          <a:xfrm>
            <a:off x="457200" y="6027003"/>
            <a:ext cx="8458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CyrillicOld" pitchFamily="2" charset="0"/>
              </a:rPr>
              <a:t>На острове Итуруп находится 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 самый </a:t>
            </a:r>
            <a:r>
              <a:rPr lang="ru-RU" sz="2400" dirty="0">
                <a:solidFill>
                  <a:srgbClr val="002060"/>
                </a:solidFill>
                <a:latin typeface="CyrillicOld" pitchFamily="2" charset="0"/>
              </a:rPr>
              <a:t>высокий в нашей стране водопад 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 «Илья Муромец»</a:t>
            </a:r>
            <a:endParaRPr lang="ru-RU" sz="2400" dirty="0">
              <a:solidFill>
                <a:srgbClr val="00206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Рисунок 1" descr="пик Илья Муромец. БАЙКАЛ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0"/>
            <a:ext cx="8534400" cy="6397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8131" name="Прямоугольник 2"/>
          <p:cNvSpPr>
            <a:spLocks noChangeArrowheads="1"/>
          </p:cNvSpPr>
          <p:nvPr/>
        </p:nvSpPr>
        <p:spPr bwMode="auto">
          <a:xfrm>
            <a:off x="2667000" y="6324600"/>
            <a:ext cx="5867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CyrillicOld" pitchFamily="2" charset="0"/>
              </a:rPr>
              <a:t>Пик «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Илья Муромец» на Байкале</a:t>
            </a:r>
            <a:endParaRPr lang="ru-RU" sz="2400" dirty="0">
              <a:solidFill>
                <a:srgbClr val="00206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52400" y="5181600"/>
            <a:ext cx="8991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В районе Киева  на Днепре находится Остров Муромец  — ландшафтный парк и любимое место отдыха горожан.</a:t>
            </a:r>
            <a:endParaRPr lang="ru-RU" sz="2800" dirty="0">
              <a:solidFill>
                <a:srgbClr val="002060"/>
              </a:solidFill>
              <a:latin typeface="CyrillicOld" pitchFamily="2" charset="0"/>
            </a:endParaRPr>
          </a:p>
        </p:txBody>
      </p:sp>
      <p:pic>
        <p:nvPicPr>
          <p:cNvPr id="57354" name="Picture 10" descr="http://www.nedaleko.ua/photos/sight-ostrov-muromec/images/609/original.aspx"/>
          <p:cNvPicPr>
            <a:picLocks noChangeAspect="1" noChangeArrowheads="1"/>
          </p:cNvPicPr>
          <p:nvPr/>
        </p:nvPicPr>
        <p:blipFill>
          <a:blip r:embed="rId2" cstate="print"/>
          <a:srcRect t="21333" b="14667"/>
          <a:stretch>
            <a:fillRect/>
          </a:stretch>
        </p:blipFill>
        <p:spPr bwMode="auto">
          <a:xfrm>
            <a:off x="228600" y="304800"/>
            <a:ext cx="8731250" cy="4191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8600" y="0"/>
            <a:ext cx="8686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Украинская Православная Церковь Московского Патриархата учредила орден преподобного Илии Муромца, которым награждаются священнослужители и миряне, отличившиеся жертвенным служением Богу и Отечеству, в том числе и в «горячих точках».</a:t>
            </a:r>
            <a:endParaRPr lang="ru-RU" sz="2400" dirty="0">
              <a:solidFill>
                <a:srgbClr val="C00000"/>
              </a:solidFill>
              <a:latin typeface="CyrillicOld" pitchFamily="2" charset="0"/>
            </a:endParaRPr>
          </a:p>
        </p:txBody>
      </p:sp>
      <p:pic>
        <p:nvPicPr>
          <p:cNvPr id="2050" name="Picture 2" descr="http://lubovbezusl.ucoz.ru/_pu/14/6523703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1524000"/>
            <a:ext cx="5257800" cy="5416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67200" y="685800"/>
            <a:ext cx="4343400" cy="5846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>Высок и светел образ преподобного Илии, 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>он близок сердцу каждого русского человека.</a:t>
            </a:r>
            <a:b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> Вот уже более 800 лет рассказы о его благородных подвигах,  христианском милосердии и добродушии воспитывают в поколениях русских людей мужество и благородство, любовь к своему Отечеству и народу.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5" name="Рисунок 5" descr="Илья Муромец Киево-Печерский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0"/>
            <a:ext cx="3296291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ILL-1-1.jpg"/>
          <p:cNvPicPr>
            <a:picLocks noChangeAspect="1"/>
          </p:cNvPicPr>
          <p:nvPr/>
        </p:nvPicPr>
        <p:blipFill>
          <a:blip r:embed="rId2" cstate="print"/>
          <a:srcRect l="6905" t="8621" r="4430" b="8621"/>
          <a:stretch>
            <a:fillRect/>
          </a:stretch>
        </p:blipFill>
        <p:spPr bwMode="auto">
          <a:xfrm>
            <a:off x="0" y="228600"/>
            <a:ext cx="9156700" cy="441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52400" y="4724400"/>
            <a:ext cx="8991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CyrillicOld" pitchFamily="2" charset="0"/>
              </a:rPr>
              <a:t>Вот и услышал Господь чистую молитву Ильи.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Однажды в дом вошли странники.</a:t>
            </a:r>
          </a:p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 -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Притомились мы в пути-дороге, и жажда нас томит. Принеси-ка, </a:t>
            </a:r>
            <a:r>
              <a:rPr lang="ru-RU" sz="2000" dirty="0" err="1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Илеюшка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, нам браги, жажду  утолить да и сам на здоровье испей! </a:t>
            </a:r>
          </a:p>
          <a:p>
            <a:r>
              <a:rPr lang="ru-RU" sz="2000" dirty="0" smtClean="0">
                <a:solidFill>
                  <a:srgbClr val="C00000"/>
                </a:solidFill>
                <a:latin typeface="CyrillicOld" pitchFamily="2" charset="0"/>
              </a:rPr>
              <a:t>– Есть у нас брага в погребе, да сходить-то некому. Недужный я, недвижимый. Резвы ноги меня не слушают, и я сиднем сижу тридцать три года, – отвечает Илья.</a:t>
            </a:r>
            <a:endParaRPr lang="ru-RU" sz="2000" b="1" dirty="0">
              <a:solidFill>
                <a:srgbClr val="C0000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s://img08.rl0.ru/0662200391d06e213c61f84330488b03/c800x473/ic.pics.livejournal.com/aquarel_books/51163555/158086/158086_original.jpg"/>
          <p:cNvPicPr>
            <a:picLocks noChangeAspect="1" noChangeArrowheads="1"/>
          </p:cNvPicPr>
          <p:nvPr/>
        </p:nvPicPr>
        <p:blipFill>
          <a:blip r:embed="rId2" cstate="print"/>
          <a:srcRect l="50211"/>
          <a:stretch>
            <a:fillRect/>
          </a:stretch>
        </p:blipFill>
        <p:spPr bwMode="auto">
          <a:xfrm>
            <a:off x="3473116" y="152400"/>
            <a:ext cx="5518484" cy="655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52400" y="152400"/>
            <a:ext cx="3352800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– А ты встань, Илья, не раздумывай, – калики говорят.</a:t>
            </a:r>
            <a:b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</a:b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Осторожно Илья приподнялся на ноги и диву дался: ноги его слушаются. Шаг шагнул и другой шагнул. А потом схватил ковш полуведёрный и налил в погребе  браги.  Вынес на крыльцо и сам себе не верит: </a:t>
            </a:r>
          </a:p>
          <a:p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-Неужто я, как все люди, стал ногами владеть?</a:t>
            </a:r>
            <a:b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</a:b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Пригубили странники из ковша и говорят:</a:t>
            </a:r>
            <a:b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</a:b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– А теперь, </a:t>
            </a:r>
            <a:r>
              <a:rPr lang="ru-RU" sz="2000" dirty="0" err="1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Илеюшка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, сам испей!</a:t>
            </a:r>
            <a:b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</a:b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Испил Илья браги и почувствовал, как сила в нём наливается.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3" descr="ft_pic22.jpg"/>
          <p:cNvPicPr>
            <a:picLocks noChangeAspect="1"/>
          </p:cNvPicPr>
          <p:nvPr/>
        </p:nvPicPr>
        <p:blipFill>
          <a:blip r:embed="rId2" cstate="print"/>
          <a:srcRect l="10703" r="5323"/>
          <a:stretch>
            <a:fillRect/>
          </a:stretch>
        </p:blipFill>
        <p:spPr bwMode="auto">
          <a:xfrm>
            <a:off x="0" y="0"/>
            <a:ext cx="9181171" cy="36904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52400" y="3733800"/>
            <a:ext cx="8686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yrillicOld" pitchFamily="2" charset="0"/>
              </a:rPr>
              <a:t>От странников Илья получил благословение биться с врагами земли родной и узнал, что </a:t>
            </a:r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по дороге в Киев есть неподъёмный камень с надписью, который должно посетить. </a:t>
            </a:r>
            <a:endParaRPr lang="ru-RU" sz="2400" b="1" dirty="0" smtClean="0">
              <a:solidFill>
                <a:srgbClr val="C00000"/>
              </a:solidFill>
              <a:latin typeface="CyrillicOld" pitchFamily="2" charset="0"/>
            </a:endParaRPr>
          </a:p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Первым делом Илья помог родителям: очистил поле, на котором они трудились, от кореньев и каменьев. </a:t>
            </a:r>
          </a:p>
          <a:p>
            <a:endParaRPr lang="ru-RU" sz="2400" dirty="0" smtClean="0">
              <a:solidFill>
                <a:schemeClr val="accent5">
                  <a:lumMod val="50000"/>
                </a:schemeClr>
              </a:solidFill>
              <a:latin typeface="CyrillicOld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5715000"/>
            <a:ext cx="8686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Простился Илья со своими родителями и отправился к стольному граду к Киеву,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 </a:t>
            </a:r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к князю Владимиру служить русской земле.</a:t>
            </a:r>
            <a:endParaRPr lang="ru-RU" sz="2400" b="1" dirty="0" smtClean="0">
              <a:solidFill>
                <a:srgbClr val="C00000"/>
              </a:solidFill>
              <a:latin typeface="CyrillicOld" pitchFamily="2" charset="0"/>
            </a:endParaRPr>
          </a:p>
          <a:p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09.rl0.ru/0e2a1cd260a0d398bb1464063a5876cb/c1024x768/moiarussia.ru/wp-content/uploads/2015/03/0_a7d63_94b1899b_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95400"/>
            <a:ext cx="6858000" cy="514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876800" y="6488668"/>
            <a:ext cx="41312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CyrillicOld" pitchFamily="2" charset="0"/>
              </a:rPr>
              <a:t>«Витязь на распутье» Васнецов В.М. 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52400" y="152400"/>
            <a:ext cx="8763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Нашёл Илья камень, отодвинул и увидел там коня богатырского, оружие и доспехи. Обратился Илья к коню: «Ай же ты </a:t>
            </a:r>
            <a:r>
              <a:rPr lang="ru-RU" sz="2400" dirty="0" err="1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Бурушка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CyrillicOld" pitchFamily="2" charset="0"/>
              </a:rPr>
              <a:t>,  конь богатырский!  Служи-ка ты мне верою-правдою». 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910</TotalTime>
  <Words>1439</Words>
  <Application>Microsoft Office PowerPoint</Application>
  <PresentationFormat>Экран (4:3)</PresentationFormat>
  <Paragraphs>155</Paragraphs>
  <Slides>58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59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103</cp:revision>
  <dcterms:modified xsi:type="dcterms:W3CDTF">2016-12-13T09:58:44Z</dcterms:modified>
</cp:coreProperties>
</file>