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57" r:id="rId4"/>
    <p:sldId id="272" r:id="rId5"/>
    <p:sldId id="292" r:id="rId6"/>
    <p:sldId id="261" r:id="rId7"/>
    <p:sldId id="275" r:id="rId8"/>
    <p:sldId id="274" r:id="rId9"/>
    <p:sldId id="280" r:id="rId10"/>
    <p:sldId id="278" r:id="rId11"/>
    <p:sldId id="279" r:id="rId12"/>
    <p:sldId id="276" r:id="rId13"/>
    <p:sldId id="281" r:id="rId14"/>
    <p:sldId id="282" r:id="rId15"/>
    <p:sldId id="262" r:id="rId16"/>
    <p:sldId id="284" r:id="rId17"/>
    <p:sldId id="263" r:id="rId18"/>
    <p:sldId id="286" r:id="rId19"/>
    <p:sldId id="265" r:id="rId20"/>
    <p:sldId id="290" r:id="rId21"/>
    <p:sldId id="291" r:id="rId22"/>
    <p:sldId id="288" r:id="rId23"/>
    <p:sldId id="287" r:id="rId24"/>
    <p:sldId id="289" r:id="rId25"/>
    <p:sldId id="293" r:id="rId26"/>
    <p:sldId id="294" r:id="rId27"/>
    <p:sldId id="295" r:id="rId28"/>
    <p:sldId id="296" r:id="rId29"/>
    <p:sldId id="297" r:id="rId30"/>
    <p:sldId id="298" r:id="rId31"/>
    <p:sldId id="299" r:id="rId32"/>
    <p:sldId id="300" r:id="rId33"/>
    <p:sldId id="267" r:id="rId3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2A00"/>
    <a:srgbClr val="FF3300"/>
    <a:srgbClr val="CC0000"/>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4" d="100"/>
          <a:sy n="84" d="100"/>
        </p:scale>
        <p:origin x="-744" y="-30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2" name="Нижний колонтитул 1"/>
          <p:cNvSpPr>
            <a:spLocks noGrp="1"/>
          </p:cNvSpPr>
          <p:nvPr>
            <p:ph type="ftr" sz="quarter" idx="11"/>
          </p:nvPr>
        </p:nvSpPr>
        <p:spPr/>
        <p:txBody>
          <a:bodyPr/>
          <a:lstStyle/>
          <a:p>
            <a:endParaRPr lang="en-US"/>
          </a:p>
        </p:txBody>
      </p:sp>
      <p:sp>
        <p:nvSpPr>
          <p:cNvPr id="15" name="Номер слайда 14"/>
          <p:cNvSpPr>
            <a:spLocks noGrp="1"/>
          </p:cNvSpPr>
          <p:nvPr>
            <p:ph type="sldNum" sz="quarter" idx="12"/>
          </p:nvPr>
        </p:nvSpPr>
        <p:spPr>
          <a:xfrm>
            <a:off x="8229600" y="6473952"/>
            <a:ext cx="758952" cy="246888"/>
          </a:xfrm>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19" name="Нижний колонтитул 18"/>
          <p:cNvSpPr>
            <a:spLocks noGrp="1"/>
          </p:cNvSpPr>
          <p:nvPr>
            <p:ph type="ftr" sz="quarter" idx="11"/>
          </p:nvPr>
        </p:nvSpPr>
        <p:spPr>
          <a:xfrm>
            <a:off x="3581400" y="76200"/>
            <a:ext cx="2895600" cy="288925"/>
          </a:xfrm>
        </p:spPr>
        <p:txBody>
          <a:bodyPr/>
          <a:lstStyle/>
          <a:p>
            <a:endParaRPr lang="en-US"/>
          </a:p>
        </p:txBody>
      </p:sp>
      <p:sp>
        <p:nvSpPr>
          <p:cNvPr id="16" name="Номер слайда 15"/>
          <p:cNvSpPr>
            <a:spLocks noGrp="1"/>
          </p:cNvSpPr>
          <p:nvPr>
            <p:ph type="sldNum" sz="quarter" idx="12"/>
          </p:nvPr>
        </p:nvSpPr>
        <p:spPr>
          <a:xfrm>
            <a:off x="8229600" y="6473952"/>
            <a:ext cx="758952" cy="246888"/>
          </a:xfrm>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11" name="Нижний колонтитул 10"/>
          <p:cNvSpPr>
            <a:spLocks noGrp="1"/>
          </p:cNvSpPr>
          <p:nvPr>
            <p:ph type="ftr" sz="quarter" idx="11"/>
          </p:nvPr>
        </p:nvSpPr>
        <p:spPr/>
        <p:txBody>
          <a:bodyPr/>
          <a:lstStyle/>
          <a:p>
            <a:endParaRPr lang="en-US"/>
          </a:p>
        </p:txBody>
      </p:sp>
      <p:sp>
        <p:nvSpPr>
          <p:cNvPr id="16" name="Номер слайда 15"/>
          <p:cNvSpPr>
            <a:spLocks noGrp="1"/>
          </p:cNvSpPr>
          <p:nvPr>
            <p:ph type="sldNum" sz="quarter" idx="12"/>
          </p:nvPr>
        </p:nvSpPr>
        <p:spPr/>
        <p:txBody>
          <a:bodyPr/>
          <a:lstStyle/>
          <a:p>
            <a:fld id="{A483448D-3A78-4528-A469-B745A65DA480}" type="slidenum">
              <a:rPr lang="en-US" smtClean="0"/>
              <a:pPr/>
              <a:t>‹#›</a:t>
            </a:fld>
            <a:endParaRPr lang="en-US"/>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10" name="Нижний колонтитул 9"/>
          <p:cNvSpPr>
            <a:spLocks noGrp="1"/>
          </p:cNvSpPr>
          <p:nvPr>
            <p:ph type="ftr" sz="quarter" idx="11"/>
          </p:nvPr>
        </p:nvSpPr>
        <p:spPr/>
        <p:txBody>
          <a:bodyPr/>
          <a:lstStyle/>
          <a:p>
            <a:endParaRPr lang="en-US"/>
          </a:p>
        </p:txBody>
      </p:sp>
      <p:sp>
        <p:nvSpPr>
          <p:cNvPr id="31" name="Номер слайда 30"/>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a:xfrm>
            <a:off x="8229600" y="6477000"/>
            <a:ext cx="762000" cy="246888"/>
          </a:xfrm>
        </p:spPr>
        <p:txBody>
          <a:bodyPr/>
          <a:lstStyle/>
          <a:p>
            <a:fld id="{A483448D-3A78-4528-A469-B745A65DA480}" type="slidenum">
              <a:rPr lang="en-US" smtClean="0"/>
              <a:pPr/>
              <a:t>‹#›</a:t>
            </a:fld>
            <a:endParaRPr lang="en-US"/>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21" name="Нижний колонтитул 20"/>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24" name="Нижний колонтитул 23"/>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29" name="Нижний колонтитул 28"/>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EAF463A-BC7C-46EE-9F1E-7F377CCA4891}" type="datetimeFigureOut">
              <a:rPr lang="en-US" smtClean="0"/>
              <a:pPr/>
              <a:t>11/21/2016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31" name="Номер слайда 30"/>
          <p:cNvSpPr>
            <a:spLocks noGrp="1"/>
          </p:cNvSpPr>
          <p:nvPr>
            <p:ph type="sldNum" sz="quarter" idx="12"/>
          </p:nvPr>
        </p:nvSpPr>
        <p:spPr/>
        <p:txBody>
          <a:bodyPr/>
          <a:lstStyle/>
          <a:p>
            <a:fld id="{A483448D-3A78-4528-A469-B745A65DA480}" type="slidenum">
              <a:rPr lang="en-US" smtClean="0"/>
              <a:pPr/>
              <a:t>‹#›</a:t>
            </a:fld>
            <a:endParaRPr lang="en-US"/>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EAF463A-BC7C-46EE-9F1E-7F377CCA4891}" type="datetimeFigureOut">
              <a:rPr lang="en-US" smtClean="0"/>
              <a:pPr/>
              <a:t>11/21/2016</a:t>
            </a:fld>
            <a:endParaRPr lang="en-US"/>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483448D-3A78-4528-A469-B745A65DA480}" type="slidenum">
              <a:rPr lang="en-US" smtClean="0"/>
              <a:pPr/>
              <a:t>‹#›</a:t>
            </a:fld>
            <a:endParaRPr lang="en-US"/>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audio" Target="file:///G:\&#1041;&#1083;.%20&#1054;&#1058;&#1056;&#1071;&#1044;%20&#1056;&#1040;&#1044;&#1059;&#1043;&#1040;\&#1057;&#1050;&#1054;&#1056;&#1054;&#1055;&#1054;&#1057;&#1051;&#1059;&#1064;&#1053;&#1048;&#1062;&#1040;\&#1061;&#1086;&#1088;%20&#1061;&#1088;&#1072;&#1084;&#1072;%20&#1059;&#1089;&#1087;&#1077;&#1085;&#1080;&#1103;%20&#1055;&#1088;%20&#1041;&#1086;&#1075;&#1086;&#1088;&#1086;&#1076;&#1080;&#1094;&#1099;.mp3" TargetMode="Externa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09600" y="152400"/>
            <a:ext cx="7620000" cy="2308324"/>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7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yrillicOld" pitchFamily="2" charset="0"/>
              </a:rPr>
              <a:t>Святые хранители града Мурома</a:t>
            </a:r>
            <a:endParaRPr lang="ru-RU" sz="7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yrillicOld" pitchFamily="2" charset="0"/>
            </a:endParaRPr>
          </a:p>
        </p:txBody>
      </p:sp>
      <p:sp>
        <p:nvSpPr>
          <p:cNvPr id="3" name="Прямоугольник 2"/>
          <p:cNvSpPr/>
          <p:nvPr/>
        </p:nvSpPr>
        <p:spPr>
          <a:xfrm>
            <a:off x="304800" y="3200400"/>
            <a:ext cx="8534400" cy="3046988"/>
          </a:xfrm>
          <a:prstGeom prst="rect">
            <a:avLst/>
          </a:prstGeom>
        </p:spPr>
        <p:txBody>
          <a:bodyPr wrap="square">
            <a:spAutoFit/>
          </a:bodyPr>
          <a:lstStyle/>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Мы очень нетерпеливы и хотим всего и сразу.</a:t>
            </a:r>
          </a:p>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 А духовный опыт приобретается </a:t>
            </a:r>
            <a:endParaRPr lang="en-US" sz="3200" dirty="0" smtClean="0">
              <a:solidFill>
                <a:srgbClr val="CC0000"/>
              </a:solidFill>
              <a:latin typeface="CyrillicOld" pitchFamily="2" charset="0"/>
              <a:ea typeface="Times New Roman" pitchFamily="18" charset="0"/>
              <a:cs typeface="Tahoma" pitchFamily="34" charset="0"/>
            </a:endParaRPr>
          </a:p>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очень медленно, по чуть-чуть. </a:t>
            </a:r>
          </a:p>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Господь снисходит к нашей немощи,</a:t>
            </a:r>
            <a:endParaRPr lang="en-US" sz="3200" dirty="0" smtClean="0">
              <a:solidFill>
                <a:srgbClr val="CC0000"/>
              </a:solidFill>
              <a:latin typeface="CyrillicOld" pitchFamily="2" charset="0"/>
              <a:ea typeface="Times New Roman" pitchFamily="18" charset="0"/>
              <a:cs typeface="Tahoma" pitchFamily="34" charset="0"/>
            </a:endParaRPr>
          </a:p>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 посылая нам особую, </a:t>
            </a:r>
            <a:endParaRPr lang="en-US" sz="3200" dirty="0" smtClean="0">
              <a:solidFill>
                <a:srgbClr val="CC0000"/>
              </a:solidFill>
              <a:latin typeface="CyrillicOld" pitchFamily="2" charset="0"/>
              <a:ea typeface="Times New Roman" pitchFamily="18" charset="0"/>
              <a:cs typeface="Tahoma" pitchFamily="34" charset="0"/>
            </a:endParaRPr>
          </a:p>
          <a:p>
            <a:pPr lvl="0" algn="ctr" fontAlgn="base">
              <a:spcBef>
                <a:spcPct val="0"/>
              </a:spcBef>
              <a:spcAft>
                <a:spcPct val="0"/>
              </a:spcAft>
            </a:pPr>
            <a:r>
              <a:rPr lang="ru-RU" sz="3200" dirty="0" smtClean="0">
                <a:solidFill>
                  <a:srgbClr val="CC0000"/>
                </a:solidFill>
                <a:latin typeface="CyrillicOld" pitchFamily="2" charset="0"/>
                <a:ea typeface="Times New Roman" pitchFamily="18" charset="0"/>
                <a:cs typeface="Tahoma" pitchFamily="34" charset="0"/>
              </a:rPr>
              <a:t>удивительную икону.</a:t>
            </a:r>
            <a:endParaRPr lang="ru-RU" sz="3200" dirty="0" smtClean="0">
              <a:solidFill>
                <a:srgbClr val="CC0000"/>
              </a:solidFill>
              <a:latin typeface="CyrillicOld"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21669" t="9375" r="22108" b="15625"/>
          <a:stretch>
            <a:fillRect/>
          </a:stretch>
        </p:blipFill>
        <p:spPr bwMode="auto">
          <a:xfrm>
            <a:off x="685800" y="762000"/>
            <a:ext cx="8128000" cy="6096000"/>
          </a:xfrm>
          <a:prstGeom prst="rect">
            <a:avLst/>
          </a:prstGeom>
          <a:ln>
            <a:noFill/>
          </a:ln>
          <a:effectLst>
            <a:softEdge rad="112500"/>
          </a:effectLst>
        </p:spPr>
      </p:pic>
      <p:sp>
        <p:nvSpPr>
          <p:cNvPr id="3" name="Прямоугольник 2"/>
          <p:cNvSpPr/>
          <p:nvPr/>
        </p:nvSpPr>
        <p:spPr>
          <a:xfrm>
            <a:off x="304800" y="152400"/>
            <a:ext cx="6054863" cy="584775"/>
          </a:xfrm>
          <a:prstGeom prst="rect">
            <a:avLst/>
          </a:prstGeom>
        </p:spPr>
        <p:txBody>
          <a:bodyPr wrap="none">
            <a:spAutoFit/>
          </a:bodyPr>
          <a:lstStyle/>
          <a:p>
            <a:pPr lvl="0" eaLnBrk="0" fontAlgn="base" hangingPunct="0">
              <a:spcBef>
                <a:spcPct val="0"/>
              </a:spcBef>
              <a:spcAft>
                <a:spcPct val="0"/>
              </a:spcAft>
            </a:pPr>
            <a:r>
              <a:rPr lang="ru-RU" sz="3200" dirty="0" smtClean="0">
                <a:solidFill>
                  <a:srgbClr val="800000"/>
                </a:solidFill>
                <a:latin typeface="CyrillicOld" pitchFamily="2" charset="0"/>
                <a:ea typeface="Times New Roman" pitchFamily="18" charset="0"/>
                <a:cs typeface="Tahoma" pitchFamily="34" charset="0"/>
              </a:rPr>
              <a:t>Нил содрогнулся от услышанного. </a:t>
            </a:r>
            <a:endParaRPr lang="ru-RU"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8600" y="0"/>
            <a:ext cx="8534400" cy="1384995"/>
          </a:xfrm>
          <a:prstGeom prst="rect">
            <a:avLst/>
          </a:prstGeom>
        </p:spPr>
        <p:txBody>
          <a:bodyPr wrap="square">
            <a:spAutoFit/>
          </a:bodyPr>
          <a:lstStyle/>
          <a:p>
            <a:r>
              <a:rPr lang="ru-RU" sz="2800" dirty="0" smtClean="0">
                <a:solidFill>
                  <a:srgbClr val="800000"/>
                </a:solidFill>
                <a:latin typeface="CyrillicOld" pitchFamily="2" charset="0"/>
                <a:ea typeface="Times New Roman" pitchFamily="18" charset="0"/>
                <a:cs typeface="Tahoma" pitchFamily="34" charset="0"/>
              </a:rPr>
              <a:t>А еще от того, что все стало черно вокруг, будто провалился он в темное подземелье. Понял монах, что ослеп. </a:t>
            </a:r>
            <a:endParaRPr lang="ru-RU" sz="2800" dirty="0"/>
          </a:p>
        </p:txBody>
      </p:sp>
      <p:pic>
        <p:nvPicPr>
          <p:cNvPr id="25603" name="Picture 3"/>
          <p:cNvPicPr>
            <a:picLocks noChangeAspect="1" noChangeArrowheads="1"/>
          </p:cNvPicPr>
          <p:nvPr/>
        </p:nvPicPr>
        <p:blipFill>
          <a:blip r:embed="rId2"/>
          <a:srcRect l="21669" t="10417" r="22108" b="15625"/>
          <a:stretch>
            <a:fillRect/>
          </a:stretch>
        </p:blipFill>
        <p:spPr bwMode="auto">
          <a:xfrm>
            <a:off x="1219200" y="1216024"/>
            <a:ext cx="7628586" cy="56419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0"/>
            <a:ext cx="8458200" cy="1077218"/>
          </a:xfrm>
          <a:prstGeom prst="rect">
            <a:avLst/>
          </a:prstGeom>
        </p:spPr>
        <p:txBody>
          <a:bodyPr wrap="square">
            <a:spAutoFit/>
          </a:bodyPr>
          <a:lstStyle/>
          <a:p>
            <a:pPr lvl="0" eaLnBrk="0" fontAlgn="base" hangingPunct="0">
              <a:spcBef>
                <a:spcPct val="0"/>
              </a:spcBef>
              <a:spcAft>
                <a:spcPct val="0"/>
              </a:spcAft>
            </a:pPr>
            <a:r>
              <a:rPr lang="ru-RU" sz="3200" dirty="0" smtClean="0">
                <a:solidFill>
                  <a:srgbClr val="800000"/>
                </a:solidFill>
                <a:latin typeface="CyrillicOld" pitchFamily="2" charset="0"/>
                <a:ea typeface="Times New Roman" pitchFamily="18" charset="0"/>
                <a:cs typeface="Tahoma" pitchFamily="34" charset="0"/>
              </a:rPr>
              <a:t>А еще понял, Чей голос возбранил его и за что он наказан.</a:t>
            </a:r>
            <a:r>
              <a:rPr lang="ru-RU" sz="3200" dirty="0" smtClean="0">
                <a:solidFill>
                  <a:srgbClr val="800000"/>
                </a:solidFill>
                <a:latin typeface="CyrillicOld" pitchFamily="2" charset="0"/>
              </a:rPr>
              <a:t> </a:t>
            </a:r>
          </a:p>
        </p:txBody>
      </p:sp>
      <p:pic>
        <p:nvPicPr>
          <p:cNvPr id="3" name="Picture 3"/>
          <p:cNvPicPr>
            <a:picLocks noChangeAspect="1" noChangeArrowheads="1"/>
          </p:cNvPicPr>
          <p:nvPr/>
        </p:nvPicPr>
        <p:blipFill>
          <a:blip r:embed="rId2"/>
          <a:srcRect l="21083" t="9375" r="22694" b="15625"/>
          <a:stretch>
            <a:fillRect/>
          </a:stretch>
        </p:blipFill>
        <p:spPr bwMode="auto">
          <a:xfrm>
            <a:off x="1371600" y="1066800"/>
            <a:ext cx="7416800" cy="5562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2400" y="152400"/>
            <a:ext cx="8763001" cy="1384995"/>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800000"/>
                </a:solidFill>
                <a:latin typeface="CyrillicOld" pitchFamily="2" charset="0"/>
              </a:rPr>
              <a:t>Упал Нил без чувств перед образом.</a:t>
            </a:r>
            <a:r>
              <a:rPr lang="ru-RU" sz="2800" dirty="0" smtClean="0">
                <a:solidFill>
                  <a:srgbClr val="800000"/>
                </a:solidFill>
                <a:latin typeface="CyrillicOld" pitchFamily="2" charset="0"/>
                <a:ea typeface="Times New Roman" pitchFamily="18" charset="0"/>
                <a:cs typeface="Tahoma" pitchFamily="34" charset="0"/>
              </a:rPr>
              <a:t> Плакал, молился, просил простить его грех и вернуть его из темноты в созерцание  Божьего света.</a:t>
            </a:r>
            <a:r>
              <a:rPr lang="ru-RU" sz="2800" dirty="0" smtClean="0">
                <a:solidFill>
                  <a:srgbClr val="800000"/>
                </a:solidFill>
                <a:latin typeface="CyrillicOld" pitchFamily="2" charset="0"/>
              </a:rPr>
              <a:t> </a:t>
            </a:r>
          </a:p>
        </p:txBody>
      </p:sp>
      <p:pic>
        <p:nvPicPr>
          <p:cNvPr id="28674" name="Picture 2"/>
          <p:cNvPicPr>
            <a:picLocks noChangeAspect="1" noChangeArrowheads="1"/>
          </p:cNvPicPr>
          <p:nvPr/>
        </p:nvPicPr>
        <p:blipFill>
          <a:blip r:embed="rId2"/>
          <a:srcRect l="21669" t="9375" r="22108" b="15625"/>
          <a:stretch>
            <a:fillRect/>
          </a:stretch>
        </p:blipFill>
        <p:spPr bwMode="auto">
          <a:xfrm>
            <a:off x="1600200" y="1447800"/>
            <a:ext cx="7010400" cy="52578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l="21669" t="9375" r="22694" b="17708"/>
          <a:stretch>
            <a:fillRect/>
          </a:stretch>
        </p:blipFill>
        <p:spPr bwMode="auto">
          <a:xfrm>
            <a:off x="838199" y="990600"/>
            <a:ext cx="7756071" cy="5715000"/>
          </a:xfrm>
          <a:prstGeom prst="rect">
            <a:avLst/>
          </a:prstGeom>
          <a:ln>
            <a:noFill/>
          </a:ln>
          <a:effectLst>
            <a:softEdge rad="112500"/>
          </a:effectLst>
        </p:spPr>
      </p:pic>
      <p:sp>
        <p:nvSpPr>
          <p:cNvPr id="3" name="Прямоугольник 2"/>
          <p:cNvSpPr/>
          <p:nvPr/>
        </p:nvSpPr>
        <p:spPr>
          <a:xfrm>
            <a:off x="152400" y="0"/>
            <a:ext cx="8763000" cy="1231106"/>
          </a:xfrm>
          <a:prstGeom prst="rect">
            <a:avLst/>
          </a:prstGeom>
        </p:spPr>
        <p:txBody>
          <a:bodyPr wrap="square">
            <a:spAutoFit/>
          </a:bodyPr>
          <a:lstStyle/>
          <a:p>
            <a:pP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Вскоре монах опять услышал голос, но не грозный и требовательный, как первый раз, а тихий, милостивый:</a:t>
            </a:r>
            <a:endParaRPr lang="ru-RU" sz="2800" dirty="0" smtClean="0">
              <a:solidFill>
                <a:srgbClr val="800000"/>
              </a:solidFill>
              <a:latin typeface="CyrillicOld" pitchFamily="2" charset="0"/>
            </a:endParaRPr>
          </a:p>
          <a:p>
            <a:pPr lvl="0" fontAlgn="base">
              <a:spcBef>
                <a:spcPct val="0"/>
              </a:spcBef>
              <a:spcAft>
                <a:spcPct val="0"/>
              </a:spcAft>
            </a:pPr>
            <a:endParaRPr lang="ru-RU" dirty="0" smtClean="0">
              <a:solidFill>
                <a:srgbClr val="800000"/>
              </a:solidFill>
              <a:latin typeface="CyrillicOld" pitchFamily="2" charset="0"/>
              <a:ea typeface="Times New Roman" pitchFamily="18" charset="0"/>
              <a:cs typeface="Tahom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838200" y="-228600"/>
            <a:ext cx="8001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ru-RU" sz="2000" dirty="0" smtClean="0">
                <a:solidFill>
                  <a:srgbClr val="800000"/>
                </a:solidFill>
                <a:latin typeface="CyrillicOld" pitchFamily="2" charset="0"/>
                <a:ea typeface="Times New Roman" pitchFamily="18" charset="0"/>
                <a:cs typeface="Tahoma" pitchFamily="34" charset="0"/>
              </a:rPr>
              <a:t> </a:t>
            </a:r>
            <a:r>
              <a:rPr kumimoji="0" lang="ru-RU" sz="3200" b="0" i="0" u="none" strike="noStrike" cap="none" normalizeH="0" baseline="0" dirty="0" smtClean="0">
                <a:ln>
                  <a:noFill/>
                </a:ln>
                <a:solidFill>
                  <a:srgbClr val="FF0000"/>
                </a:solidFill>
                <a:effectLst/>
                <a:latin typeface="CyrillicOld" pitchFamily="2" charset="0"/>
                <a:ea typeface="Times New Roman" pitchFamily="18" charset="0"/>
                <a:cs typeface="Tahoma" pitchFamily="34" charset="0"/>
              </a:rPr>
              <a:t>– Не плачь, Нил, услышана твоя молитва. Возвращаю зрение очам твоим. </a:t>
            </a:r>
            <a:endParaRPr kumimoji="0" lang="ru-RU" sz="3200" b="0" i="0" u="none" strike="noStrike" cap="none" normalizeH="0" baseline="0" dirty="0" smtClean="0">
              <a:ln>
                <a:noFill/>
              </a:ln>
              <a:solidFill>
                <a:srgbClr val="FF0000"/>
              </a:solidFill>
              <a:effectLst/>
              <a:latin typeface="CyrillicOld" pitchFamily="2" charset="0"/>
            </a:endParaRPr>
          </a:p>
        </p:txBody>
      </p:sp>
      <p:pic>
        <p:nvPicPr>
          <p:cNvPr id="5" name="Picture 2"/>
          <p:cNvPicPr>
            <a:picLocks noChangeAspect="1" noChangeArrowheads="1"/>
          </p:cNvPicPr>
          <p:nvPr/>
        </p:nvPicPr>
        <p:blipFill>
          <a:blip r:embed="rId2"/>
          <a:srcRect l="21083" t="9375" r="21523" b="15625"/>
          <a:stretch>
            <a:fillRect/>
          </a:stretch>
        </p:blipFill>
        <p:spPr bwMode="auto">
          <a:xfrm>
            <a:off x="914400" y="1143000"/>
            <a:ext cx="7467600" cy="5486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81000" y="0"/>
            <a:ext cx="8763000" cy="1261884"/>
          </a:xfrm>
          <a:prstGeom prst="rect">
            <a:avLst/>
          </a:prstGeom>
        </p:spPr>
        <p:txBody>
          <a:bodyPr wrap="square">
            <a:spAutoFit/>
          </a:bodyPr>
          <a:lstStyle/>
          <a:p>
            <a:r>
              <a:rPr lang="ru-RU" sz="2800" dirty="0" smtClean="0">
                <a:solidFill>
                  <a:srgbClr val="FF0000"/>
                </a:solidFill>
                <a:latin typeface="CyrillicOld" pitchFamily="2" charset="0"/>
                <a:ea typeface="Times New Roman" pitchFamily="18" charset="0"/>
                <a:cs typeface="Tahoma" pitchFamily="34" charset="0"/>
              </a:rPr>
              <a:t> </a:t>
            </a:r>
            <a:r>
              <a:rPr lang="ru-RU" sz="2400" dirty="0" smtClean="0">
                <a:solidFill>
                  <a:srgbClr val="FF0000"/>
                </a:solidFill>
                <a:latin typeface="CyrillicOld" pitchFamily="2" charset="0"/>
                <a:ea typeface="Times New Roman" pitchFamily="18" charset="0"/>
                <a:cs typeface="Tahoma" pitchFamily="34" charset="0"/>
              </a:rPr>
              <a:t>Отныне будет икона Моя именоваться "</a:t>
            </a:r>
            <a:r>
              <a:rPr lang="ru-RU" sz="2400" dirty="0" err="1" smtClean="0">
                <a:solidFill>
                  <a:srgbClr val="FF0000"/>
                </a:solidFill>
                <a:latin typeface="CyrillicOld" pitchFamily="2" charset="0"/>
                <a:ea typeface="Times New Roman" pitchFamily="18" charset="0"/>
                <a:cs typeface="Tahoma" pitchFamily="34" charset="0"/>
              </a:rPr>
              <a:t>Скоропослушницей</a:t>
            </a:r>
            <a:r>
              <a:rPr lang="ru-RU" sz="2400" dirty="0" smtClean="0">
                <a:solidFill>
                  <a:srgbClr val="FF0000"/>
                </a:solidFill>
                <a:latin typeface="CyrillicOld" pitchFamily="2" charset="0"/>
                <a:ea typeface="Times New Roman" pitchFamily="18" charset="0"/>
                <a:cs typeface="Tahoma" pitchFamily="34" charset="0"/>
              </a:rPr>
              <a:t>", потому что всем, притекающим к ней, буду являть милость, и </a:t>
            </a:r>
            <a:r>
              <a:rPr lang="ru-RU" sz="2400" dirty="0" err="1" smtClean="0">
                <a:solidFill>
                  <a:srgbClr val="FF0000"/>
                </a:solidFill>
                <a:latin typeface="CyrillicOld" pitchFamily="2" charset="0"/>
                <a:ea typeface="Times New Roman" pitchFamily="18" charset="0"/>
                <a:cs typeface="Tahoma" pitchFamily="34" charset="0"/>
              </a:rPr>
              <a:t>услышание</a:t>
            </a:r>
            <a:r>
              <a:rPr lang="ru-RU" sz="2400" dirty="0" smtClean="0">
                <a:solidFill>
                  <a:srgbClr val="FF0000"/>
                </a:solidFill>
                <a:latin typeface="CyrillicOld" pitchFamily="2" charset="0"/>
                <a:ea typeface="Times New Roman" pitchFamily="18" charset="0"/>
                <a:cs typeface="Tahoma" pitchFamily="34" charset="0"/>
              </a:rPr>
              <a:t> скорое.</a:t>
            </a:r>
            <a:endParaRPr lang="ru-RU" sz="2400" dirty="0">
              <a:solidFill>
                <a:srgbClr val="FF0000"/>
              </a:solidFill>
            </a:endParaRPr>
          </a:p>
        </p:txBody>
      </p:sp>
      <p:pic>
        <p:nvPicPr>
          <p:cNvPr id="4" name="Picture 3" descr="http://festival.1september.ru/articles/590870/img2.gif"/>
          <p:cNvPicPr>
            <a:picLocks noChangeAspect="1" noChangeArrowheads="1"/>
          </p:cNvPicPr>
          <p:nvPr/>
        </p:nvPicPr>
        <p:blipFill>
          <a:blip r:embed="rId2"/>
          <a:srcRect/>
          <a:stretch>
            <a:fillRect/>
          </a:stretch>
        </p:blipFill>
        <p:spPr bwMode="auto">
          <a:xfrm>
            <a:off x="3048001" y="838200"/>
            <a:ext cx="4746884" cy="57912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0" y="152400"/>
            <a:ext cx="91440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Прозрел Нил. О чуде быстро узнали </a:t>
            </a:r>
            <a:r>
              <a:rPr kumimoji="0" lang="ru-RU" sz="2800" b="0" i="0" u="none" strike="noStrike" cap="none" normalizeH="0" baseline="0" dirty="0" err="1" smtClean="0">
                <a:ln>
                  <a:noFill/>
                </a:ln>
                <a:solidFill>
                  <a:srgbClr val="800000"/>
                </a:solidFill>
                <a:effectLst/>
                <a:latin typeface="CyrillicOld" pitchFamily="2" charset="0"/>
                <a:ea typeface="Times New Roman" pitchFamily="18" charset="0"/>
                <a:cs typeface="Tahoma" pitchFamily="34" charset="0"/>
              </a:rPr>
              <a:t>монахи-святогорцы</a:t>
            </a: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 Пошли к иконе на поклонение. Тогда же было установлено</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 и чествование "</a:t>
            </a:r>
            <a:r>
              <a:rPr kumimoji="0" lang="ru-RU" sz="2800" b="0" i="0" u="none" strike="noStrike" cap="none" normalizeH="0" baseline="0" dirty="0" err="1" smtClean="0">
                <a:ln>
                  <a:noFill/>
                </a:ln>
                <a:solidFill>
                  <a:srgbClr val="800000"/>
                </a:solidFill>
                <a:effectLst/>
                <a:latin typeface="CyrillicOld" pitchFamily="2" charset="0"/>
                <a:ea typeface="Times New Roman" pitchFamily="18" charset="0"/>
                <a:cs typeface="Tahoma" pitchFamily="34" charset="0"/>
              </a:rPr>
              <a:t>Скоропослушницы</a:t>
            </a: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 Справа от иконы был выстроен храм во имя "</a:t>
            </a:r>
            <a:r>
              <a:rPr kumimoji="0" lang="ru-RU" sz="2800" b="0" i="0" u="none" strike="noStrike" cap="none" normalizeH="0" baseline="0" dirty="0" err="1" smtClean="0">
                <a:ln>
                  <a:noFill/>
                </a:ln>
                <a:solidFill>
                  <a:srgbClr val="800000"/>
                </a:solidFill>
                <a:effectLst/>
                <a:latin typeface="CyrillicOld" pitchFamily="2" charset="0"/>
                <a:ea typeface="Times New Roman" pitchFamily="18" charset="0"/>
                <a:cs typeface="Tahoma" pitchFamily="34" charset="0"/>
              </a:rPr>
              <a:t>Скоропослушницы</a:t>
            </a:r>
            <a:r>
              <a:rPr kumimoji="0" lang="ru-RU" sz="2800" b="0" i="0" u="none" strike="noStrike" cap="none" normalizeH="0" baseline="0" dirty="0" smtClean="0">
                <a:ln>
                  <a:noFill/>
                </a:ln>
                <a:solidFill>
                  <a:srgbClr val="800000"/>
                </a:solidFill>
                <a:effectLst/>
                <a:latin typeface="CyrillicOld" pitchFamily="2" charset="0"/>
                <a:ea typeface="Times New Roman" pitchFamily="18" charset="0"/>
                <a:cs typeface="Tahoma" pitchFamily="34" charset="0"/>
              </a:rPr>
              <a:t>". </a:t>
            </a:r>
          </a:p>
        </p:txBody>
      </p:sp>
      <p:pic>
        <p:nvPicPr>
          <p:cNvPr id="3074" name="Picture 2" descr="http://www.pravoslavie.ru/sas/image/102024/202496.b.jpg"/>
          <p:cNvPicPr>
            <a:picLocks noChangeAspect="1" noChangeArrowheads="1"/>
          </p:cNvPicPr>
          <p:nvPr/>
        </p:nvPicPr>
        <p:blipFill>
          <a:blip r:embed="rId2"/>
          <a:srcRect/>
          <a:stretch>
            <a:fillRect/>
          </a:stretch>
        </p:blipFill>
        <p:spPr bwMode="auto">
          <a:xfrm>
            <a:off x="1727200" y="1905000"/>
            <a:ext cx="6603999" cy="4953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81600" y="228600"/>
            <a:ext cx="3657600" cy="6555641"/>
          </a:xfrm>
          <a:prstGeom prst="rect">
            <a:avLst/>
          </a:prstGeom>
        </p:spPr>
        <p:txBody>
          <a:bodyPr wrap="square">
            <a:spAutoFit/>
          </a:bodyPr>
          <a:lstStyle/>
          <a:p>
            <a:pPr lvl="0"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С тех пор (с 1664 г.) поныне перед иконой несет послушание особый монах, неотлучно находящийся перед образом. Он следит за лампадами, чтобы горели неугасимо днем и ночью, утром и вечером совершает перед ней молебны, наблюдает за чистотой в часовне и в храме.</a:t>
            </a:r>
            <a:endParaRPr lang="ru-RU" sz="2800" dirty="0" smtClean="0">
              <a:solidFill>
                <a:srgbClr val="800000"/>
              </a:solidFill>
              <a:latin typeface="CyrillicOld" pitchFamily="2" charset="0"/>
            </a:endParaRPr>
          </a:p>
        </p:txBody>
      </p:sp>
      <p:pic>
        <p:nvPicPr>
          <p:cNvPr id="31748" name="Picture 4" descr="http://www.tsurganov.info/media/skoroposlushnica/ikona-skoroposlushnica-chudesa_2.jpg"/>
          <p:cNvPicPr>
            <a:picLocks noChangeAspect="1" noChangeArrowheads="1"/>
          </p:cNvPicPr>
          <p:nvPr/>
        </p:nvPicPr>
        <p:blipFill>
          <a:blip r:embed="rId2"/>
          <a:srcRect/>
          <a:stretch>
            <a:fillRect/>
          </a:stretch>
        </p:blipFill>
        <p:spPr bwMode="auto">
          <a:xfrm>
            <a:off x="228600" y="152400"/>
            <a:ext cx="4857750" cy="6477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43400" y="381000"/>
            <a:ext cx="4572000" cy="3108543"/>
          </a:xfrm>
          <a:prstGeom prst="rect">
            <a:avLst/>
          </a:prstGeom>
        </p:spPr>
        <p:txBody>
          <a:bodyPr wrap="square">
            <a:spAutoFit/>
          </a:bodyPr>
          <a:lstStyle/>
          <a:p>
            <a:pPr lvl="0" algn="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Вот такая она, "</a:t>
            </a:r>
            <a:r>
              <a:rPr lang="ru-RU" sz="2800" dirty="0" err="1" smtClean="0">
                <a:solidFill>
                  <a:srgbClr val="800000"/>
                </a:solidFill>
                <a:latin typeface="CyrillicOld" pitchFamily="2" charset="0"/>
                <a:ea typeface="Times New Roman" pitchFamily="18" charset="0"/>
                <a:cs typeface="Tahoma" pitchFamily="34" charset="0"/>
              </a:rPr>
              <a:t>Скоропослушница</a:t>
            </a:r>
            <a:r>
              <a:rPr lang="ru-RU" sz="2800" dirty="0" smtClean="0">
                <a:solidFill>
                  <a:srgbClr val="800000"/>
                </a:solidFill>
                <a:latin typeface="CyrillicOld" pitchFamily="2" charset="0"/>
                <a:ea typeface="Times New Roman" pitchFamily="18" charset="0"/>
                <a:cs typeface="Tahoma" pitchFamily="34" charset="0"/>
              </a:rPr>
              <a:t>", удивительная икона, </a:t>
            </a:r>
          </a:p>
          <a:p>
            <a:pPr lvl="0" algn="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 призванная нам в помощь</a:t>
            </a:r>
          </a:p>
          <a:p>
            <a:pPr lvl="0" algn="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 и утешение. </a:t>
            </a:r>
          </a:p>
          <a:p>
            <a:pPr lvl="0" algn="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В скорую помощь,</a:t>
            </a:r>
          </a:p>
          <a:p>
            <a:pPr lvl="0" algn="r" fontAlgn="base">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 в скорое утешение.</a:t>
            </a:r>
          </a:p>
        </p:txBody>
      </p:sp>
      <p:pic>
        <p:nvPicPr>
          <p:cNvPr id="4" name="Picture 3" descr="http://www.vvv.ru/photos/img/7398.jpg"/>
          <p:cNvPicPr>
            <a:picLocks noChangeAspect="1" noChangeArrowheads="1"/>
          </p:cNvPicPr>
          <p:nvPr/>
        </p:nvPicPr>
        <p:blipFill>
          <a:blip r:embed="rId3"/>
          <a:srcRect/>
          <a:stretch>
            <a:fillRect/>
          </a:stretch>
        </p:blipFill>
        <p:spPr bwMode="auto">
          <a:xfrm>
            <a:off x="228600" y="457200"/>
            <a:ext cx="4207508" cy="5438775"/>
          </a:xfrm>
          <a:prstGeom prst="rect">
            <a:avLst/>
          </a:prstGeom>
          <a:noFill/>
        </p:spPr>
      </p:pic>
      <p:pic>
        <p:nvPicPr>
          <p:cNvPr id="5" name="Хор Храма Успения Пр Богородицы.mp3">
            <a:hlinkClick r:id="" action="ppaction://media"/>
          </p:cNvPr>
          <p:cNvPicPr>
            <a:picLocks noRot="1" noChangeAspect="1"/>
          </p:cNvPicPr>
          <p:nvPr>
            <a:audioFile r:link="rId1"/>
          </p:nvPr>
        </p:nvPicPr>
        <p:blipFill>
          <a:blip r:embed="rId4"/>
          <a:stretch>
            <a:fillRect/>
          </a:stretch>
        </p:blipFill>
        <p:spPr>
          <a:xfrm>
            <a:off x="228600" y="6400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8600" y="0"/>
            <a:ext cx="8915400" cy="1200329"/>
          </a:xfrm>
          <a:prstGeom prst="rect">
            <a:avLst/>
          </a:prstGeom>
        </p:spPr>
        <p:txBody>
          <a:bodyPr wrap="square">
            <a:spAutoFit/>
          </a:bodyPr>
          <a:lstStyle/>
          <a:p>
            <a:r>
              <a:rPr lang="ru-RU" sz="3600" b="1" dirty="0" smtClean="0">
                <a:solidFill>
                  <a:srgbClr val="FF0000"/>
                </a:solidFill>
                <a:effectLst>
                  <a:outerShdw blurRad="38100" dist="38100" dir="2700000" algn="tl">
                    <a:srgbClr val="000000">
                      <a:alpha val="43137"/>
                    </a:srgbClr>
                  </a:outerShdw>
                </a:effectLst>
                <a:latin typeface="CyrillicOld" pitchFamily="2" charset="0"/>
              </a:rPr>
              <a:t>22 ноября  -  день памяти Иконы Божией Матери, именуемой "</a:t>
            </a:r>
            <a:r>
              <a:rPr lang="ru-RU" sz="3600" b="1" dirty="0" err="1" smtClean="0">
                <a:solidFill>
                  <a:srgbClr val="FF0000"/>
                </a:solidFill>
                <a:effectLst>
                  <a:outerShdw blurRad="38100" dist="38100" dir="2700000" algn="tl">
                    <a:srgbClr val="000000">
                      <a:alpha val="43137"/>
                    </a:srgbClr>
                  </a:outerShdw>
                </a:effectLst>
                <a:latin typeface="CyrillicOld" pitchFamily="2" charset="0"/>
              </a:rPr>
              <a:t>Скоропослушница</a:t>
            </a:r>
            <a:r>
              <a:rPr lang="ru-RU" sz="3600" b="1" dirty="0" smtClean="0">
                <a:solidFill>
                  <a:srgbClr val="FF0000"/>
                </a:solidFill>
                <a:effectLst>
                  <a:outerShdw blurRad="38100" dist="38100" dir="2700000" algn="tl">
                    <a:srgbClr val="000000">
                      <a:alpha val="43137"/>
                    </a:srgbClr>
                  </a:outerShdw>
                </a:effectLst>
                <a:latin typeface="CyrillicOld" pitchFamily="2" charset="0"/>
              </a:rPr>
              <a:t>" </a:t>
            </a:r>
            <a:endParaRPr lang="ru-RU" sz="3600" b="1" dirty="0">
              <a:solidFill>
                <a:srgbClr val="FF0000"/>
              </a:solidFill>
              <a:effectLst>
                <a:outerShdw blurRad="38100" dist="38100" dir="2700000" algn="tl">
                  <a:srgbClr val="000000">
                    <a:alpha val="43137"/>
                  </a:srgbClr>
                </a:outerShdw>
              </a:effectLst>
              <a:latin typeface="CyrillicOld" pitchFamily="2" charset="0"/>
            </a:endParaRPr>
          </a:p>
        </p:txBody>
      </p:sp>
      <p:pic>
        <p:nvPicPr>
          <p:cNvPr id="39940" name="Picture 4" descr="http://xn--b1aayjfbwh0j.xn--p1ai/wp-content/uploads/2016/01/ikona-skoroposlushnitsa-600x745.jpg"/>
          <p:cNvPicPr>
            <a:picLocks noChangeAspect="1" noChangeArrowheads="1"/>
          </p:cNvPicPr>
          <p:nvPr/>
        </p:nvPicPr>
        <p:blipFill>
          <a:blip r:embed="rId2"/>
          <a:srcRect/>
          <a:stretch>
            <a:fillRect/>
          </a:stretch>
        </p:blipFill>
        <p:spPr bwMode="auto">
          <a:xfrm>
            <a:off x="2133600" y="1143000"/>
            <a:ext cx="4602684" cy="5715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surganov.info/media/skoroposlushnica/ikona-bogorodicy-skoroposlushnica-2_1.jpeg"/>
          <p:cNvPicPr>
            <a:picLocks noChangeAspect="1" noChangeArrowheads="1"/>
          </p:cNvPicPr>
          <p:nvPr/>
        </p:nvPicPr>
        <p:blipFill>
          <a:blip r:embed="rId2"/>
          <a:srcRect/>
          <a:stretch>
            <a:fillRect/>
          </a:stretch>
        </p:blipFill>
        <p:spPr bwMode="auto">
          <a:xfrm>
            <a:off x="228600" y="152400"/>
            <a:ext cx="4572000" cy="6334126"/>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4876800" y="1295400"/>
            <a:ext cx="4038600" cy="4031873"/>
          </a:xfrm>
          <a:prstGeom prst="rect">
            <a:avLst/>
          </a:prstGeom>
        </p:spPr>
        <p:txBody>
          <a:bodyPr wrap="square">
            <a:spAutoFit/>
          </a:bodyPr>
          <a:lstStyle/>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Чудотворная икона всегда на посту.</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 С древних </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времен</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простирала она </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свои милости</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 к немощным </a:t>
            </a:r>
          </a:p>
          <a:p>
            <a:pPr lvl="0" algn="r" eaLnBrk="0" fontAlgn="base" hangingPunct="0">
              <a:spcBef>
                <a:spcPct val="0"/>
              </a:spcBef>
              <a:spcAft>
                <a:spcPct val="0"/>
              </a:spcAft>
            </a:pPr>
            <a:r>
              <a:rPr lang="ru-RU" sz="3200" dirty="0" smtClean="0">
                <a:solidFill>
                  <a:srgbClr val="FF0000"/>
                </a:solidFill>
                <a:latin typeface="CyrillicOld" pitchFamily="2" charset="0"/>
                <a:ea typeface="Times New Roman" pitchFamily="18" charset="0"/>
                <a:cs typeface="Tahoma" pitchFamily="34" charset="0"/>
              </a:rPr>
              <a:t>людям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img1.liveinternet.ru/images/attach/c/9/126/361/126361989_15989130.jpg"/>
          <p:cNvPicPr>
            <a:picLocks noChangeAspect="1" noChangeArrowheads="1"/>
          </p:cNvPicPr>
          <p:nvPr/>
        </p:nvPicPr>
        <p:blipFill>
          <a:blip r:embed="rId2"/>
          <a:srcRect l="2286" t="1524" r="41714" b="2476"/>
          <a:stretch>
            <a:fillRect/>
          </a:stretch>
        </p:blipFill>
        <p:spPr bwMode="auto">
          <a:xfrm>
            <a:off x="152400" y="228600"/>
            <a:ext cx="5003800" cy="6433457"/>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5334000" y="2514600"/>
            <a:ext cx="3581400" cy="2308324"/>
          </a:xfrm>
          <a:prstGeom prst="rect">
            <a:avLst/>
          </a:prstGeom>
        </p:spPr>
        <p:txBody>
          <a:bodyPr wrap="square">
            <a:spAutoFit/>
          </a:bodyPr>
          <a:lstStyle/>
          <a:p>
            <a:pPr lvl="0" algn="r" eaLnBrk="0" fontAlgn="base" hangingPunct="0">
              <a:spcBef>
                <a:spcPct val="0"/>
              </a:spcBef>
              <a:spcAft>
                <a:spcPct val="0"/>
              </a:spcAft>
            </a:pPr>
            <a:r>
              <a:rPr lang="ru-RU" sz="3600" dirty="0" smtClean="0">
                <a:solidFill>
                  <a:srgbClr val="FF0000"/>
                </a:solidFill>
                <a:latin typeface="CyrillicOld" pitchFamily="2" charset="0"/>
                <a:ea typeface="Times New Roman" pitchFamily="18" charset="0"/>
                <a:cs typeface="Tahoma" pitchFamily="34" charset="0"/>
              </a:rPr>
              <a:t>И в наши дни </a:t>
            </a:r>
            <a:endParaRPr lang="en-US" sz="3600" dirty="0" smtClean="0">
              <a:solidFill>
                <a:srgbClr val="FF0000"/>
              </a:solidFill>
              <a:latin typeface="CyrillicOld" pitchFamily="2" charset="0"/>
              <a:ea typeface="Times New Roman" pitchFamily="18" charset="0"/>
              <a:cs typeface="Tahoma" pitchFamily="34" charset="0"/>
            </a:endParaRPr>
          </a:p>
          <a:p>
            <a:pPr lvl="0" algn="r" eaLnBrk="0" fontAlgn="base" hangingPunct="0">
              <a:spcBef>
                <a:spcPct val="0"/>
              </a:spcBef>
              <a:spcAft>
                <a:spcPct val="0"/>
              </a:spcAft>
            </a:pPr>
            <a:r>
              <a:rPr lang="ru-RU" sz="3600" dirty="0" smtClean="0">
                <a:solidFill>
                  <a:srgbClr val="FF0000"/>
                </a:solidFill>
                <a:latin typeface="CyrillicOld" pitchFamily="2" charset="0"/>
                <a:ea typeface="Times New Roman" pitchFamily="18" charset="0"/>
                <a:cs typeface="Tahoma" pitchFamily="34" charset="0"/>
              </a:rPr>
              <a:t>не иссякает</a:t>
            </a:r>
          </a:p>
          <a:p>
            <a:pPr lvl="0" algn="r" eaLnBrk="0" fontAlgn="base" hangingPunct="0">
              <a:spcBef>
                <a:spcPct val="0"/>
              </a:spcBef>
              <a:spcAft>
                <a:spcPct val="0"/>
              </a:spcAft>
            </a:pPr>
            <a:r>
              <a:rPr lang="ru-RU" sz="3600" dirty="0" smtClean="0">
                <a:solidFill>
                  <a:srgbClr val="FF0000"/>
                </a:solidFill>
                <a:latin typeface="CyrillicOld" pitchFamily="2" charset="0"/>
                <a:ea typeface="Times New Roman" pitchFamily="18" charset="0"/>
                <a:cs typeface="Tahoma" pitchFamily="34" charset="0"/>
              </a:rPr>
              <a:t> Ее сила</a:t>
            </a:r>
            <a:endParaRPr lang="en-US" sz="3600" dirty="0" smtClean="0">
              <a:solidFill>
                <a:srgbClr val="FF0000"/>
              </a:solidFill>
              <a:latin typeface="CyrillicOld" pitchFamily="2" charset="0"/>
              <a:ea typeface="Times New Roman" pitchFamily="18" charset="0"/>
              <a:cs typeface="Tahoma" pitchFamily="34" charset="0"/>
            </a:endParaRPr>
          </a:p>
          <a:p>
            <a:pPr lvl="0" algn="r" eaLnBrk="0" fontAlgn="base" hangingPunct="0">
              <a:spcBef>
                <a:spcPct val="0"/>
              </a:spcBef>
              <a:spcAft>
                <a:spcPct val="0"/>
              </a:spcAft>
            </a:pPr>
            <a:r>
              <a:rPr lang="ru-RU" sz="3600" dirty="0" smtClean="0">
                <a:solidFill>
                  <a:srgbClr val="FF0000"/>
                </a:solidFill>
                <a:latin typeface="CyrillicOld" pitchFamily="2" charset="0"/>
                <a:ea typeface="Times New Roman" pitchFamily="18" charset="0"/>
                <a:cs typeface="Tahoma" pitchFamily="34" charset="0"/>
              </a:rPr>
              <a:t> и благодать. </a:t>
            </a:r>
            <a:endParaRPr lang="ru-RU" sz="3600" dirty="0" smtClean="0">
              <a:solidFill>
                <a:srgbClr val="FF0000"/>
              </a:solidFill>
              <a:latin typeface="CyrillicOld" pitchFamily="2"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876800" y="1295400"/>
            <a:ext cx="4114800" cy="3970318"/>
          </a:xfrm>
          <a:prstGeom prst="rect">
            <a:avLst/>
          </a:prstGeom>
        </p:spPr>
        <p:txBody>
          <a:bodyPr wrap="square">
            <a:spAutoFit/>
          </a:bodyPr>
          <a:lstStyle/>
          <a:p>
            <a:r>
              <a:rPr lang="ru-RU" sz="3600" dirty="0" smtClean="0">
                <a:solidFill>
                  <a:srgbClr val="C00000"/>
                </a:solidFill>
                <a:latin typeface="CyrillicOld" pitchFamily="2" charset="0"/>
              </a:rPr>
              <a:t>Чудотворная икона Божией Матери “</a:t>
            </a:r>
            <a:r>
              <a:rPr lang="ru-RU" sz="3600" dirty="0" err="1" smtClean="0">
                <a:solidFill>
                  <a:srgbClr val="C00000"/>
                </a:solidFill>
                <a:latin typeface="CyrillicOld" pitchFamily="2" charset="0"/>
              </a:rPr>
              <a:t>Скоропослушница</a:t>
            </a:r>
            <a:r>
              <a:rPr lang="ru-RU" sz="3600" dirty="0" smtClean="0">
                <a:solidFill>
                  <a:srgbClr val="C00000"/>
                </a:solidFill>
                <a:latin typeface="CyrillicOld" pitchFamily="2" charset="0"/>
              </a:rPr>
              <a:t>” – одна из самых любимых </a:t>
            </a:r>
          </a:p>
          <a:p>
            <a:r>
              <a:rPr lang="ru-RU" sz="3600" dirty="0" smtClean="0">
                <a:solidFill>
                  <a:srgbClr val="C00000"/>
                </a:solidFill>
                <a:latin typeface="CyrillicOld" pitchFamily="2" charset="0"/>
              </a:rPr>
              <a:t>и почитаемых икон в Муроме. </a:t>
            </a:r>
            <a:endParaRPr lang="ru-RU" sz="3600" dirty="0"/>
          </a:p>
        </p:txBody>
      </p:sp>
      <p:pic>
        <p:nvPicPr>
          <p:cNvPr id="48132" name="Picture 4" descr="http://www.tsurganov.info/media/skoroposlushnica/ikona-skoroposlushnica-v-murome_4.jpg"/>
          <p:cNvPicPr>
            <a:picLocks noChangeAspect="1" noChangeArrowheads="1"/>
          </p:cNvPicPr>
          <p:nvPr/>
        </p:nvPicPr>
        <p:blipFill>
          <a:blip r:embed="rId2"/>
          <a:srcRect/>
          <a:stretch>
            <a:fillRect/>
          </a:stretch>
        </p:blipFill>
        <p:spPr bwMode="auto">
          <a:xfrm>
            <a:off x="-1" y="152400"/>
            <a:ext cx="4824173" cy="6705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2400" y="152400"/>
            <a:ext cx="8763000" cy="1877437"/>
          </a:xfrm>
          <a:prstGeom prst="rect">
            <a:avLst/>
          </a:prstGeom>
        </p:spPr>
        <p:txBody>
          <a:bodyPr wrap="square">
            <a:spAutoFit/>
          </a:bodyPr>
          <a:lstStyle/>
          <a:p>
            <a:r>
              <a:rPr lang="ru-RU" sz="2800" dirty="0" smtClean="0">
                <a:solidFill>
                  <a:srgbClr val="C00000"/>
                </a:solidFill>
                <a:latin typeface="CyrillicOld" pitchFamily="2" charset="0"/>
              </a:rPr>
              <a:t>Привезена «</a:t>
            </a:r>
            <a:r>
              <a:rPr lang="ru-RU" sz="2800" dirty="0" err="1" smtClean="0">
                <a:solidFill>
                  <a:srgbClr val="C00000"/>
                </a:solidFill>
                <a:latin typeface="CyrillicOld" pitchFamily="2" charset="0"/>
              </a:rPr>
              <a:t>Скоропосдушница</a:t>
            </a:r>
            <a:r>
              <a:rPr lang="ru-RU" sz="2800" dirty="0" smtClean="0">
                <a:solidFill>
                  <a:srgbClr val="C00000"/>
                </a:solidFill>
                <a:latin typeface="CyrillicOld" pitchFamily="2" charset="0"/>
              </a:rPr>
              <a:t>» в прошлом веке в </a:t>
            </a:r>
            <a:r>
              <a:rPr lang="ru-RU" sz="2800" dirty="0" err="1" smtClean="0">
                <a:solidFill>
                  <a:srgbClr val="C00000"/>
                </a:solidFill>
                <a:latin typeface="CyrillicOld" pitchFamily="2" charset="0"/>
              </a:rPr>
              <a:t>Спасо-Преображенский</a:t>
            </a:r>
            <a:r>
              <a:rPr lang="ru-RU" sz="2800" dirty="0" smtClean="0">
                <a:solidFill>
                  <a:srgbClr val="C00000"/>
                </a:solidFill>
                <a:latin typeface="CyrillicOld" pitchFamily="2" charset="0"/>
              </a:rPr>
              <a:t> мужской монастырь со святой горы Афон. </a:t>
            </a:r>
            <a:r>
              <a:rPr lang="ru-RU" sz="2800" dirty="0" smtClean="0"/>
              <a:t> </a:t>
            </a:r>
            <a:endParaRPr lang="ru-RU" sz="2800" dirty="0" smtClean="0">
              <a:solidFill>
                <a:srgbClr val="C00000"/>
              </a:solidFill>
              <a:latin typeface="CyrillicOld" pitchFamily="2" charset="0"/>
            </a:endParaRPr>
          </a:p>
          <a:p>
            <a:endParaRPr lang="ru-RU" sz="3200" dirty="0">
              <a:solidFill>
                <a:srgbClr val="C00000"/>
              </a:solidFill>
              <a:latin typeface="CyrillicOld" pitchFamily="2" charset="0"/>
            </a:endParaRPr>
          </a:p>
        </p:txBody>
      </p:sp>
      <p:pic>
        <p:nvPicPr>
          <p:cNvPr id="3" name="Picture 2" descr="http://www.murom.ru/files/imagecache/big/images/users/tida/rimg0132_0.jpg"/>
          <p:cNvPicPr>
            <a:picLocks noChangeAspect="1" noChangeArrowheads="1"/>
          </p:cNvPicPr>
          <p:nvPr/>
        </p:nvPicPr>
        <p:blipFill>
          <a:blip r:embed="rId2"/>
          <a:srcRect/>
          <a:stretch>
            <a:fillRect/>
          </a:stretch>
        </p:blipFill>
        <p:spPr bwMode="auto">
          <a:xfrm>
            <a:off x="1879600" y="1143000"/>
            <a:ext cx="7264400" cy="5715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11713" t="7292" r="13909" b="12500"/>
          <a:stretch>
            <a:fillRect/>
          </a:stretch>
        </p:blipFill>
        <p:spPr bwMode="auto">
          <a:xfrm>
            <a:off x="0" y="1314000"/>
            <a:ext cx="9144000" cy="5544000"/>
          </a:xfrm>
          <a:prstGeom prst="rect">
            <a:avLst/>
          </a:prstGeom>
          <a:ln>
            <a:noFill/>
          </a:ln>
          <a:effectLst>
            <a:softEdge rad="112500"/>
          </a:effectLst>
        </p:spPr>
      </p:pic>
      <p:sp>
        <p:nvSpPr>
          <p:cNvPr id="3" name="Прямоугольник 2"/>
          <p:cNvSpPr/>
          <p:nvPr/>
        </p:nvSpPr>
        <p:spPr>
          <a:xfrm>
            <a:off x="152400" y="0"/>
            <a:ext cx="8763000" cy="1384995"/>
          </a:xfrm>
          <a:prstGeom prst="rect">
            <a:avLst/>
          </a:prstGeom>
        </p:spPr>
        <p:txBody>
          <a:bodyPr wrap="square">
            <a:spAutoFit/>
          </a:bodyPr>
          <a:lstStyle/>
          <a:p>
            <a:r>
              <a:rPr lang="ru-RU" sz="2800" dirty="0" smtClean="0">
                <a:solidFill>
                  <a:srgbClr val="C00000"/>
                </a:solidFill>
                <a:latin typeface="CyrillicOld" pitchFamily="2" charset="0"/>
              </a:rPr>
              <a:t>Народом любима за свое скорое послушание: исполнение прошений, вспоможение в делах, освобождение от бед, исцеление.</a:t>
            </a:r>
            <a:endParaRPr lang="ru-RU" sz="28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52400"/>
            <a:ext cx="9144000" cy="1384995"/>
          </a:xfrm>
          <a:prstGeom prst="rect">
            <a:avLst/>
          </a:prstGeom>
        </p:spPr>
        <p:txBody>
          <a:bodyPr wrap="square">
            <a:spAutoFit/>
          </a:bodyPr>
          <a:lstStyle/>
          <a:p>
            <a:r>
              <a:rPr lang="ru-RU" sz="2800" dirty="0" smtClean="0">
                <a:solidFill>
                  <a:srgbClr val="FF0000"/>
                </a:solidFill>
                <a:latin typeface="CyrillicOld" pitchFamily="2" charset="0"/>
              </a:rPr>
              <a:t>Чудотворный образ Божией Матери «</a:t>
            </a:r>
            <a:r>
              <a:rPr lang="ru-RU" sz="2800" dirty="0" err="1" smtClean="0">
                <a:solidFill>
                  <a:srgbClr val="FF0000"/>
                </a:solidFill>
                <a:latin typeface="CyrillicOld" pitchFamily="2" charset="0"/>
              </a:rPr>
              <a:t>Скоропослушница</a:t>
            </a:r>
            <a:r>
              <a:rPr lang="ru-RU" sz="2800" dirty="0" smtClean="0">
                <a:solidFill>
                  <a:srgbClr val="FF0000"/>
                </a:solidFill>
                <a:latin typeface="CyrillicOld" pitchFamily="2" charset="0"/>
              </a:rPr>
              <a:t>» способствовал восстановлению </a:t>
            </a:r>
            <a:r>
              <a:rPr lang="ru-RU" sz="2800" dirty="0" err="1" smtClean="0">
                <a:solidFill>
                  <a:srgbClr val="FF0000"/>
                </a:solidFill>
                <a:latin typeface="CyrillicOld" pitchFamily="2" charset="0"/>
              </a:rPr>
              <a:t>Спасо-Преображенского</a:t>
            </a:r>
            <a:r>
              <a:rPr lang="ru-RU" sz="2800" dirty="0" smtClean="0">
                <a:solidFill>
                  <a:srgbClr val="FF0000"/>
                </a:solidFill>
                <a:latin typeface="CyrillicOld" pitchFamily="2" charset="0"/>
              </a:rPr>
              <a:t>  монастыря. </a:t>
            </a:r>
            <a:endParaRPr lang="ru-RU" sz="2800" dirty="0">
              <a:solidFill>
                <a:srgbClr val="FF0000"/>
              </a:solidFill>
              <a:latin typeface="CyrillicOld" pitchFamily="2" charset="0"/>
            </a:endParaRPr>
          </a:p>
        </p:txBody>
      </p:sp>
      <p:pic>
        <p:nvPicPr>
          <p:cNvPr id="9218" name="Picture 2" descr="https://rpconline.ru/upload/iblock/d87/d878f696a439dc814606d66da5b998da.jpg"/>
          <p:cNvPicPr>
            <a:picLocks noChangeAspect="1" noChangeArrowheads="1"/>
          </p:cNvPicPr>
          <p:nvPr/>
        </p:nvPicPr>
        <p:blipFill>
          <a:blip r:embed="rId2"/>
          <a:srcRect/>
          <a:stretch>
            <a:fillRect/>
          </a:stretch>
        </p:blipFill>
        <p:spPr bwMode="auto">
          <a:xfrm>
            <a:off x="762000" y="1524000"/>
            <a:ext cx="8001000" cy="5334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 y="0"/>
            <a:ext cx="8610600" cy="2554545"/>
          </a:xfrm>
          <a:prstGeom prst="rect">
            <a:avLst/>
          </a:prstGeom>
        </p:spPr>
        <p:txBody>
          <a:bodyPr wrap="square">
            <a:spAutoFit/>
          </a:bodyPr>
          <a:lstStyle/>
          <a:p>
            <a:r>
              <a:rPr lang="ru-RU" sz="3200" b="1" dirty="0" smtClean="0">
                <a:solidFill>
                  <a:srgbClr val="FF0000"/>
                </a:solidFill>
                <a:latin typeface="CyrillicOld" pitchFamily="2" charset="0"/>
              </a:rPr>
              <a:t>В 1995 году </a:t>
            </a:r>
            <a:r>
              <a:rPr lang="ru-RU" sz="3200" dirty="0" smtClean="0">
                <a:solidFill>
                  <a:srgbClr val="FF0000"/>
                </a:solidFill>
                <a:latin typeface="CyrillicOld" pitchFamily="2" charset="0"/>
              </a:rPr>
              <a:t>с территории монастыря выехала воинская часть, оставив казармы, военный плац и церкви без куполов. Целый год несколько монахов во главе со своим игуменом Кириллом молились в нищете и убогости. </a:t>
            </a:r>
            <a:endParaRPr lang="ru-RU" sz="3200" dirty="0">
              <a:solidFill>
                <a:srgbClr val="FF0000"/>
              </a:solidFill>
              <a:latin typeface="CyrillicOld" pitchFamily="2" charset="0"/>
            </a:endParaRPr>
          </a:p>
        </p:txBody>
      </p:sp>
      <p:pic>
        <p:nvPicPr>
          <p:cNvPr id="8194" name="Picture 2" descr="http://book33.ru/wp-content/uploads/2012/09/DSCN0014b.jpg"/>
          <p:cNvPicPr>
            <a:picLocks noChangeAspect="1" noChangeArrowheads="1"/>
          </p:cNvPicPr>
          <p:nvPr/>
        </p:nvPicPr>
        <p:blipFill>
          <a:blip r:embed="rId2"/>
          <a:srcRect/>
          <a:stretch>
            <a:fillRect/>
          </a:stretch>
        </p:blipFill>
        <p:spPr bwMode="auto">
          <a:xfrm>
            <a:off x="2286000" y="2514600"/>
            <a:ext cx="5791200" cy="4343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 y="152400"/>
            <a:ext cx="8686800" cy="2062103"/>
          </a:xfrm>
          <a:prstGeom prst="rect">
            <a:avLst/>
          </a:prstGeom>
        </p:spPr>
        <p:txBody>
          <a:bodyPr wrap="square">
            <a:spAutoFit/>
          </a:bodyPr>
          <a:lstStyle/>
          <a:p>
            <a:r>
              <a:rPr lang="ru-RU" sz="3200" b="1" dirty="0" smtClean="0">
                <a:solidFill>
                  <a:srgbClr val="FF0000"/>
                </a:solidFill>
                <a:latin typeface="CyrillicOld" pitchFamily="2" charset="0"/>
              </a:rPr>
              <a:t>С Божией помощью жизнь монастыря возродилась.</a:t>
            </a:r>
            <a:r>
              <a:rPr lang="ru-RU" sz="3200" dirty="0" smtClean="0">
                <a:solidFill>
                  <a:srgbClr val="FF0000"/>
                </a:solidFill>
                <a:latin typeface="CyrillicOld" pitchFamily="2" charset="0"/>
              </a:rPr>
              <a:t> Великие дела происходят. Появились люди, которые способствуют восстановлению и процветанию обители. </a:t>
            </a:r>
            <a:endParaRPr lang="ru-RU" sz="3200" dirty="0">
              <a:solidFill>
                <a:srgbClr val="FF0000"/>
              </a:solidFill>
              <a:latin typeface="CyrillicOld" pitchFamily="2" charset="0"/>
            </a:endParaRPr>
          </a:p>
        </p:txBody>
      </p:sp>
      <p:pic>
        <p:nvPicPr>
          <p:cNvPr id="7170" name="Picture 2" descr="http://book33.ru/wp-content/uploads/2014/03/%D0%A1%D0%BF%D0%B0%D1%81%D0%BE-%D0%9F%D1%80%D0%B5%D0%BE%D0%B1%D1%80%D0%B0%D0%B6%D0%B5%D0%BD%D1%81%D0%BA%D0%B8%D0%B9-%D0%BC%D0%BE%D0%BD%D0%B0%D1%81%D1%82%D1%8B%D1%80%D1%8C-03.jpg"/>
          <p:cNvPicPr>
            <a:picLocks noChangeAspect="1" noChangeArrowheads="1"/>
          </p:cNvPicPr>
          <p:nvPr/>
        </p:nvPicPr>
        <p:blipFill>
          <a:blip r:embed="rId2"/>
          <a:srcRect/>
          <a:stretch>
            <a:fillRect/>
          </a:stretch>
        </p:blipFill>
        <p:spPr bwMode="auto">
          <a:xfrm>
            <a:off x="183052" y="2438400"/>
            <a:ext cx="8960948" cy="3810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14800" y="0"/>
            <a:ext cx="5029200" cy="6555641"/>
          </a:xfrm>
          <a:prstGeom prst="rect">
            <a:avLst/>
          </a:prstGeom>
        </p:spPr>
        <p:txBody>
          <a:bodyPr wrap="square">
            <a:spAutoFit/>
          </a:bodyPr>
          <a:lstStyle/>
          <a:p>
            <a:r>
              <a:rPr lang="ru-RU" sz="2800" b="1" dirty="0" smtClean="0">
                <a:solidFill>
                  <a:srgbClr val="FF0000"/>
                </a:solidFill>
                <a:latin typeface="CyrillicOld" pitchFamily="2" charset="0"/>
              </a:rPr>
              <a:t>В монастыре возле образа «</a:t>
            </a:r>
            <a:r>
              <a:rPr lang="ru-RU" sz="2800" b="1" dirty="0" err="1" smtClean="0">
                <a:solidFill>
                  <a:srgbClr val="FF0000"/>
                </a:solidFill>
                <a:latin typeface="CyrillicOld" pitchFamily="2" charset="0"/>
              </a:rPr>
              <a:t>Скоропослушницы</a:t>
            </a:r>
            <a:r>
              <a:rPr lang="ru-RU" sz="2800" b="1" dirty="0" smtClean="0">
                <a:solidFill>
                  <a:srgbClr val="FF0000"/>
                </a:solidFill>
                <a:latin typeface="CyrillicOld" pitchFamily="2" charset="0"/>
              </a:rPr>
              <a:t>» всегда много живых цветов от прихожан. Люди говорят о Ней, как о живой. Подолгу стоят припавши к иконе. Плачут и разговаривают с Ней. При этом замечают, как меняется Ее лик...   </a:t>
            </a:r>
            <a:r>
              <a:rPr lang="ru-RU" sz="2800" dirty="0" smtClean="0">
                <a:solidFill>
                  <a:srgbClr val="FF0000"/>
                </a:solidFill>
                <a:latin typeface="CyrillicOld" pitchFamily="2" charset="0"/>
              </a:rPr>
              <a:t>Когда праздники - особенно крещение, Пасха и Рождество -  лик Ее светел и радостен.  Когда происходят печальные события, лик Ее становится грустным. Меняется даже его цвет. </a:t>
            </a:r>
            <a:endParaRPr lang="ru-RU" sz="2800" dirty="0">
              <a:solidFill>
                <a:srgbClr val="FF0000"/>
              </a:solidFill>
              <a:latin typeface="CyrillicOld" pitchFamily="2" charset="0"/>
            </a:endParaRPr>
          </a:p>
        </p:txBody>
      </p:sp>
      <p:pic>
        <p:nvPicPr>
          <p:cNvPr id="6146" name="Picture 2" descr="http://www.svyto.ru/images/iko.jpg"/>
          <p:cNvPicPr>
            <a:picLocks noChangeAspect="1" noChangeArrowheads="1"/>
          </p:cNvPicPr>
          <p:nvPr/>
        </p:nvPicPr>
        <p:blipFill>
          <a:blip r:embed="rId2"/>
          <a:srcRect/>
          <a:stretch>
            <a:fillRect/>
          </a:stretch>
        </p:blipFill>
        <p:spPr bwMode="auto">
          <a:xfrm>
            <a:off x="152400" y="381000"/>
            <a:ext cx="3769031" cy="52578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1000" y="0"/>
            <a:ext cx="8458200" cy="6494085"/>
          </a:xfrm>
          <a:prstGeom prst="rect">
            <a:avLst/>
          </a:prstGeom>
        </p:spPr>
        <p:txBody>
          <a:bodyPr wrap="square">
            <a:spAutoFit/>
          </a:bodyPr>
          <a:lstStyle/>
          <a:p>
            <a:r>
              <a:rPr lang="ru-RU" sz="3200" b="1" dirty="0" smtClean="0">
                <a:solidFill>
                  <a:srgbClr val="C00000"/>
                </a:solidFill>
                <a:latin typeface="CyrillicOld" pitchFamily="2" charset="0"/>
              </a:rPr>
              <a:t>Прихожанам памятен случай. Приходит мать солдатская в храм и говорит: "Сын пропал в Чечне, за что молиться - за здравие или за упокой?" </a:t>
            </a:r>
            <a:r>
              <a:rPr lang="ru-RU" sz="3200" dirty="0" smtClean="0">
                <a:solidFill>
                  <a:srgbClr val="C00000"/>
                </a:solidFill>
                <a:latin typeface="CyrillicOld" pitchFamily="2" charset="0"/>
              </a:rPr>
              <a:t>Конечно, «за здравие» - посоветовал ей игумен Кирилл. Отслужил моление за раба Божьего. Ушла женщина домой. Однако через несколько дней из комиссариата пришло известие: сын погиб. Прислали цинковый гроб. Вырыли могилу, а тут сын целый и невредимый возвращается из Чеченского плена. Это чудо потрясло весь Муром. Передавалось городской молвой из уст в уста. Могилу закопали, а сына повели к Спасительнице.</a:t>
            </a:r>
            <a:endParaRPr lang="ru-RU" sz="3200" dirty="0">
              <a:solidFill>
                <a:srgbClr val="C00000"/>
              </a:solidFill>
              <a:latin typeface="CyrillicOld" pitchFamily="2" charset="0"/>
            </a:endParaRPr>
          </a:p>
        </p:txBody>
      </p:sp>
      <p:pic>
        <p:nvPicPr>
          <p:cNvPr id="4" name="Picture 2" descr="http://www.svyto.ru/images/ikona3.jpg"/>
          <p:cNvPicPr>
            <a:picLocks noChangeAspect="1" noChangeArrowheads="1"/>
          </p:cNvPicPr>
          <p:nvPr/>
        </p:nvPicPr>
        <p:blipFill>
          <a:blip r:embed="rId2"/>
          <a:srcRect/>
          <a:stretch>
            <a:fillRect/>
          </a:stretch>
        </p:blipFill>
        <p:spPr bwMode="auto">
          <a:xfrm>
            <a:off x="1857022" y="0"/>
            <a:ext cx="5587998"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228600"/>
            <a:ext cx="8991600" cy="6186309"/>
          </a:xfrm>
          <a:prstGeom prst="rect">
            <a:avLst/>
          </a:prstGeom>
        </p:spPr>
        <p:txBody>
          <a:bodyPr wrap="square">
            <a:spAutoFit/>
          </a:bodyPr>
          <a:lstStyle/>
          <a:p>
            <a:pPr algn="r"/>
            <a:r>
              <a:rPr lang="ru-RU" sz="3200" dirty="0" smtClean="0">
                <a:solidFill>
                  <a:srgbClr val="C00000"/>
                </a:solidFill>
                <a:latin typeface="CyrillicOld" pitchFamily="2" charset="0"/>
              </a:rPr>
              <a:t>СКОРОПОСЛУШНИЦА </a:t>
            </a:r>
            <a:r>
              <a:rPr lang="ru-RU" sz="2800" dirty="0" smtClean="0">
                <a:solidFill>
                  <a:srgbClr val="C00000"/>
                </a:solidFill>
                <a:latin typeface="CyrillicOld" pitchFamily="2" charset="0"/>
              </a:rPr>
              <a:t>- удивительно прекрасный лик, красок сдержанных</a:t>
            </a:r>
          </a:p>
          <a:p>
            <a:pPr algn="r"/>
            <a:r>
              <a:rPr lang="ru-RU" sz="2800" dirty="0" smtClean="0">
                <a:solidFill>
                  <a:srgbClr val="C00000"/>
                </a:solidFill>
                <a:latin typeface="CyrillicOld" pitchFamily="2" charset="0"/>
              </a:rPr>
              <a:t> и благородных. </a:t>
            </a:r>
          </a:p>
          <a:p>
            <a:pPr algn="r"/>
            <a:r>
              <a:rPr lang="ru-RU" sz="2800" dirty="0" smtClean="0">
                <a:solidFill>
                  <a:srgbClr val="C00000"/>
                </a:solidFill>
                <a:latin typeface="CyrillicOld" pitchFamily="2" charset="0"/>
              </a:rPr>
              <a:t>   Глава Пречистой Девы </a:t>
            </a:r>
          </a:p>
          <a:p>
            <a:pPr algn="r"/>
            <a:r>
              <a:rPr lang="ru-RU" sz="2800" dirty="0" smtClean="0">
                <a:solidFill>
                  <a:srgbClr val="C00000"/>
                </a:solidFill>
                <a:latin typeface="CyrillicOld" pitchFamily="2" charset="0"/>
              </a:rPr>
              <a:t>венчана резной короной,</a:t>
            </a:r>
          </a:p>
          <a:p>
            <a:pPr algn="r"/>
            <a:r>
              <a:rPr lang="ru-RU" sz="2800" dirty="0" smtClean="0">
                <a:solidFill>
                  <a:srgbClr val="C00000"/>
                </a:solidFill>
                <a:latin typeface="CyrillicOld" pitchFamily="2" charset="0"/>
              </a:rPr>
              <a:t> во взгляде </a:t>
            </a:r>
          </a:p>
          <a:p>
            <a:pPr algn="r"/>
            <a:r>
              <a:rPr lang="ru-RU" sz="2800" dirty="0" smtClean="0">
                <a:solidFill>
                  <a:srgbClr val="C00000"/>
                </a:solidFill>
                <a:latin typeface="CyrillicOld" pitchFamily="2" charset="0"/>
              </a:rPr>
              <a:t>кротость и любовь. </a:t>
            </a:r>
          </a:p>
          <a:p>
            <a:pPr algn="r"/>
            <a:r>
              <a:rPr lang="ru-RU" sz="2800" dirty="0" smtClean="0">
                <a:solidFill>
                  <a:srgbClr val="C00000"/>
                </a:solidFill>
                <a:latin typeface="CyrillicOld" pitchFamily="2" charset="0"/>
              </a:rPr>
              <a:t>На левой руке </a:t>
            </a:r>
          </a:p>
          <a:p>
            <a:pPr algn="r"/>
            <a:r>
              <a:rPr lang="ru-RU" sz="2800" dirty="0" smtClean="0">
                <a:solidFill>
                  <a:srgbClr val="C00000"/>
                </a:solidFill>
                <a:latin typeface="CyrillicOld" pitchFamily="2" charset="0"/>
              </a:rPr>
              <a:t>Она держит</a:t>
            </a:r>
          </a:p>
          <a:p>
            <a:pPr algn="r"/>
            <a:r>
              <a:rPr lang="ru-RU" sz="2800" dirty="0" smtClean="0">
                <a:solidFill>
                  <a:srgbClr val="C00000"/>
                </a:solidFill>
                <a:latin typeface="CyrillicOld" pitchFamily="2" charset="0"/>
              </a:rPr>
              <a:t> Младенца, </a:t>
            </a:r>
          </a:p>
          <a:p>
            <a:pPr algn="r"/>
            <a:r>
              <a:rPr lang="ru-RU" sz="2800" dirty="0" smtClean="0">
                <a:solidFill>
                  <a:srgbClr val="C00000"/>
                </a:solidFill>
                <a:latin typeface="CyrillicOld" pitchFamily="2" charset="0"/>
              </a:rPr>
              <a:t>поднимающего </a:t>
            </a:r>
          </a:p>
          <a:p>
            <a:pPr algn="r"/>
            <a:r>
              <a:rPr lang="ru-RU" sz="2800" dirty="0" smtClean="0">
                <a:solidFill>
                  <a:srgbClr val="C00000"/>
                </a:solidFill>
                <a:latin typeface="CyrillicOld" pitchFamily="2" charset="0"/>
              </a:rPr>
              <a:t>десницу </a:t>
            </a:r>
          </a:p>
          <a:p>
            <a:pPr algn="r"/>
            <a:r>
              <a:rPr lang="ru-RU" sz="2800" dirty="0" smtClean="0">
                <a:solidFill>
                  <a:srgbClr val="C00000"/>
                </a:solidFill>
                <a:latin typeface="CyrillicOld" pitchFamily="2" charset="0"/>
              </a:rPr>
              <a:t>в благословляющем </a:t>
            </a:r>
          </a:p>
          <a:p>
            <a:pPr algn="r"/>
            <a:r>
              <a:rPr lang="ru-RU" sz="2800" dirty="0" smtClean="0">
                <a:solidFill>
                  <a:srgbClr val="C00000"/>
                </a:solidFill>
                <a:latin typeface="CyrillicOld" pitchFamily="2" charset="0"/>
              </a:rPr>
              <a:t>жесте. </a:t>
            </a:r>
            <a:endParaRPr lang="ru-RU" sz="2800" dirty="0">
              <a:solidFill>
                <a:srgbClr val="C00000"/>
              </a:solidFill>
              <a:latin typeface="CyrillicOld" pitchFamily="2" charset="0"/>
            </a:endParaRPr>
          </a:p>
        </p:txBody>
      </p:sp>
      <p:pic>
        <p:nvPicPr>
          <p:cNvPr id="8194" name="Picture 2" descr="http://crosti.ru/patterns/00/11/9b/a008dcdf2a/picture.jpg"/>
          <p:cNvPicPr>
            <a:picLocks noChangeAspect="1" noChangeArrowheads="1"/>
          </p:cNvPicPr>
          <p:nvPr/>
        </p:nvPicPr>
        <p:blipFill>
          <a:blip r:embed="rId2"/>
          <a:srcRect b="1887"/>
          <a:stretch>
            <a:fillRect/>
          </a:stretch>
        </p:blipFill>
        <p:spPr bwMode="auto">
          <a:xfrm>
            <a:off x="228600" y="914400"/>
            <a:ext cx="4813789" cy="5638800"/>
          </a:xfrm>
          <a:prstGeom prst="rect">
            <a:avLst/>
          </a:prstGeom>
          <a:solidFill>
            <a:srgbClr val="FFFFFF">
              <a:shade val="85000"/>
            </a:srgbClr>
          </a:solidFill>
          <a:ln w="88900" cap="sq">
            <a:solidFill>
              <a:srgbClr val="FFC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986528"/>
          </a:xfrm>
          <a:prstGeom prst="rect">
            <a:avLst/>
          </a:prstGeom>
        </p:spPr>
        <p:txBody>
          <a:bodyPr wrap="square">
            <a:spAutoFit/>
          </a:bodyPr>
          <a:lstStyle/>
          <a:p>
            <a:r>
              <a:rPr lang="ru-RU" sz="3200" b="1" dirty="0" smtClean="0">
                <a:solidFill>
                  <a:srgbClr val="C00000"/>
                </a:solidFill>
                <a:latin typeface="CyrillicOld" pitchFamily="2" charset="0"/>
              </a:rPr>
              <a:t>С тех пор многие </a:t>
            </a:r>
          </a:p>
          <a:p>
            <a:r>
              <a:rPr lang="ru-RU" sz="3200" b="1" dirty="0" smtClean="0">
                <a:solidFill>
                  <a:srgbClr val="C00000"/>
                </a:solidFill>
                <a:latin typeface="CyrillicOld" pitchFamily="2" charset="0"/>
              </a:rPr>
              <a:t>Новобранцы </a:t>
            </a:r>
          </a:p>
          <a:p>
            <a:r>
              <a:rPr lang="ru-RU" sz="3200" b="1" dirty="0" smtClean="0">
                <a:solidFill>
                  <a:srgbClr val="C00000"/>
                </a:solidFill>
                <a:latin typeface="CyrillicOld" pitchFamily="2" charset="0"/>
              </a:rPr>
              <a:t>и контрактники,</a:t>
            </a:r>
          </a:p>
          <a:p>
            <a:r>
              <a:rPr lang="ru-RU" sz="3200" b="1" dirty="0" smtClean="0">
                <a:solidFill>
                  <a:srgbClr val="C00000"/>
                </a:solidFill>
                <a:latin typeface="CyrillicOld" pitchFamily="2" charset="0"/>
              </a:rPr>
              <a:t> </a:t>
            </a:r>
            <a:r>
              <a:rPr lang="ru-RU" sz="3200" b="1" smtClean="0">
                <a:solidFill>
                  <a:srgbClr val="C00000"/>
                </a:solidFill>
                <a:latin typeface="CyrillicOld" pitchFamily="2" charset="0"/>
              </a:rPr>
              <a:t>отправляясь </a:t>
            </a:r>
            <a:r>
              <a:rPr lang="ru-RU" sz="3200" b="1" smtClean="0">
                <a:solidFill>
                  <a:srgbClr val="C00000"/>
                </a:solidFill>
                <a:latin typeface="CyrillicOld" pitchFamily="2" charset="0"/>
              </a:rPr>
              <a:t>в Чечню</a:t>
            </a:r>
            <a:r>
              <a:rPr lang="ru-RU" sz="3200" b="1" dirty="0" smtClean="0">
                <a:solidFill>
                  <a:srgbClr val="C00000"/>
                </a:solidFill>
                <a:latin typeface="CyrillicOld" pitchFamily="2" charset="0"/>
              </a:rPr>
              <a:t>,</a:t>
            </a:r>
          </a:p>
          <a:p>
            <a:r>
              <a:rPr lang="ru-RU" sz="3200" b="1" dirty="0" smtClean="0">
                <a:solidFill>
                  <a:srgbClr val="C00000"/>
                </a:solidFill>
                <a:latin typeface="CyrillicOld" pitchFamily="2" charset="0"/>
              </a:rPr>
              <a:t> идут помолиться Светлому</a:t>
            </a:r>
          </a:p>
          <a:p>
            <a:r>
              <a:rPr lang="ru-RU" sz="3200" b="1" dirty="0" smtClean="0">
                <a:solidFill>
                  <a:srgbClr val="C00000"/>
                </a:solidFill>
                <a:latin typeface="CyrillicOld" pitchFamily="2" charset="0"/>
              </a:rPr>
              <a:t> Образу.</a:t>
            </a:r>
            <a:r>
              <a:rPr lang="ru-RU" sz="3200" dirty="0" smtClean="0">
                <a:solidFill>
                  <a:srgbClr val="C00000"/>
                </a:solidFill>
                <a:latin typeface="CyrillicOld" pitchFamily="2" charset="0"/>
              </a:rPr>
              <a:t> Военные рассказывали,</a:t>
            </a:r>
          </a:p>
          <a:p>
            <a:r>
              <a:rPr lang="ru-RU" sz="3200" dirty="0" smtClean="0">
                <a:solidFill>
                  <a:srgbClr val="C00000"/>
                </a:solidFill>
                <a:latin typeface="CyrillicOld" pitchFamily="2" charset="0"/>
              </a:rPr>
              <a:t> в какие засады и передряги </a:t>
            </a:r>
          </a:p>
          <a:p>
            <a:r>
              <a:rPr lang="ru-RU" sz="3200" dirty="0" smtClean="0">
                <a:solidFill>
                  <a:srgbClr val="C00000"/>
                </a:solidFill>
                <a:latin typeface="CyrillicOld" pitchFamily="2" charset="0"/>
              </a:rPr>
              <a:t>они попадали в Чечне, </a:t>
            </a:r>
          </a:p>
          <a:p>
            <a:r>
              <a:rPr lang="ru-RU" sz="3200" dirty="0" smtClean="0">
                <a:solidFill>
                  <a:srgbClr val="C00000"/>
                </a:solidFill>
                <a:latin typeface="CyrillicOld" pitchFamily="2" charset="0"/>
              </a:rPr>
              <a:t>и буквально чудом, небесные </a:t>
            </a:r>
          </a:p>
          <a:p>
            <a:r>
              <a:rPr lang="ru-RU" sz="3200" dirty="0" smtClean="0">
                <a:solidFill>
                  <a:srgbClr val="C00000"/>
                </a:solidFill>
                <a:latin typeface="CyrillicOld" pitchFamily="2" charset="0"/>
              </a:rPr>
              <a:t>силы сохраняли им жизнь, выводили из засад и плена. Не случайно многие солдаты и после службы в армии не забывают дорогу к Храму, к "</a:t>
            </a:r>
            <a:r>
              <a:rPr lang="ru-RU" sz="3200" dirty="0" err="1" smtClean="0">
                <a:solidFill>
                  <a:srgbClr val="C00000"/>
                </a:solidFill>
                <a:latin typeface="CyrillicOld" pitchFamily="2" charset="0"/>
              </a:rPr>
              <a:t>Скоропослушнице</a:t>
            </a:r>
            <a:r>
              <a:rPr lang="ru-RU" sz="3200" dirty="0" smtClean="0">
                <a:solidFill>
                  <a:srgbClr val="C00000"/>
                </a:solidFill>
                <a:latin typeface="CyrillicOld" pitchFamily="2" charset="0"/>
              </a:rPr>
              <a:t>": венчаются, крестят детей, молятся. </a:t>
            </a:r>
            <a:endParaRPr lang="ru-RU" sz="3200" dirty="0">
              <a:solidFill>
                <a:srgbClr val="C00000"/>
              </a:solidFill>
              <a:latin typeface="CyrillicOld" pitchFamily="2" charset="0"/>
            </a:endParaRPr>
          </a:p>
        </p:txBody>
      </p:sp>
      <p:pic>
        <p:nvPicPr>
          <p:cNvPr id="4098" name="Picture 2" descr="https://im2-tub-ru.yandex.net/i?id=b8d48f79f287297d2d43c92a87142c5d&amp;n=33&amp;h=235&amp;w=156"/>
          <p:cNvPicPr>
            <a:picLocks noChangeAspect="1" noChangeArrowheads="1"/>
          </p:cNvPicPr>
          <p:nvPr/>
        </p:nvPicPr>
        <p:blipFill>
          <a:blip r:embed="rId2"/>
          <a:srcRect t="10909"/>
          <a:stretch>
            <a:fillRect/>
          </a:stretch>
        </p:blipFill>
        <p:spPr bwMode="auto">
          <a:xfrm>
            <a:off x="5715000" y="152400"/>
            <a:ext cx="3276600" cy="437872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400" y="228600"/>
            <a:ext cx="8763000" cy="6617196"/>
          </a:xfrm>
          <a:prstGeom prst="rect">
            <a:avLst/>
          </a:prstGeom>
        </p:spPr>
        <p:txBody>
          <a:bodyPr wrap="square">
            <a:spAutoFit/>
          </a:bodyPr>
          <a:lstStyle/>
          <a:p>
            <a:r>
              <a:rPr lang="ru-RU" sz="2800" b="1" dirty="0" smtClean="0">
                <a:solidFill>
                  <a:srgbClr val="C00000"/>
                </a:solidFill>
                <a:latin typeface="CyrillicOld" pitchFamily="2" charset="0"/>
              </a:rPr>
              <a:t>А скольких исцелила «</a:t>
            </a:r>
            <a:r>
              <a:rPr lang="ru-RU" sz="2800" b="1" dirty="0" err="1" smtClean="0">
                <a:solidFill>
                  <a:srgbClr val="C00000"/>
                </a:solidFill>
                <a:latin typeface="CyrillicOld" pitchFamily="2" charset="0"/>
              </a:rPr>
              <a:t>Скоропослушница</a:t>
            </a:r>
            <a:r>
              <a:rPr lang="ru-RU" sz="2800" b="1" dirty="0" smtClean="0">
                <a:solidFill>
                  <a:srgbClr val="C00000"/>
                </a:solidFill>
                <a:latin typeface="CyrillicOld" pitchFamily="2" charset="0"/>
              </a:rPr>
              <a:t>»! </a:t>
            </a:r>
            <a:r>
              <a:rPr lang="ru-RU" sz="2800" dirty="0" smtClean="0">
                <a:solidFill>
                  <a:srgbClr val="C00000"/>
                </a:solidFill>
                <a:latin typeface="CyrillicOld" pitchFamily="2" charset="0"/>
              </a:rPr>
              <a:t> Одну женщину  привели в церковь под руки - сама не могла идти. Страдала тяжелой формой ревматизма. Священнослужители научили ее, как прошение подать, какую молитву читать. Во время службы окропили женщину святой воды, помазали чудодейственным маслом из лампадки, что висит пред «</a:t>
            </a:r>
            <a:r>
              <a:rPr lang="ru-RU" sz="2800" dirty="0" err="1" smtClean="0">
                <a:solidFill>
                  <a:srgbClr val="C00000"/>
                </a:solidFill>
                <a:latin typeface="CyrillicOld" pitchFamily="2" charset="0"/>
              </a:rPr>
              <a:t>Скоропослушницей</a:t>
            </a:r>
            <a:r>
              <a:rPr lang="ru-RU" sz="2800" dirty="0" smtClean="0">
                <a:solidFill>
                  <a:srgbClr val="C00000"/>
                </a:solidFill>
                <a:latin typeface="CyrillicOld" pitchFamily="2" charset="0"/>
              </a:rPr>
              <a:t>». </a:t>
            </a:r>
          </a:p>
          <a:p>
            <a:r>
              <a:rPr lang="ru-RU" sz="2800" dirty="0" smtClean="0">
                <a:solidFill>
                  <a:srgbClr val="C00000"/>
                </a:solidFill>
                <a:latin typeface="CyrillicOld" pitchFamily="2" charset="0"/>
              </a:rPr>
              <a:t>В сгорбленном состоянии сверх своих скромных сил отслужила болящая женщина службу, поддерживаемая с двух сторон родственниками. И вот служба закончилась. Больная подняла к иконе просветленное лицо и... самостоятельно, без помощи провожатых, подошла к  иконе. Поцеловала ее. Родственники болящей и люди, видевшие это, ощутили благоговейный трепет</a:t>
            </a:r>
            <a:r>
              <a:rPr lang="ru-RU" sz="3200" dirty="0" smtClean="0">
                <a:solidFill>
                  <a:srgbClr val="C00000"/>
                </a:solidFill>
                <a:latin typeface="CyrillicOld" pitchFamily="2" charset="0"/>
              </a:rPr>
              <a:t>.</a:t>
            </a:r>
            <a:endParaRPr lang="ru-RU" sz="3200" dirty="0">
              <a:solidFill>
                <a:srgbClr val="C00000"/>
              </a:solidFill>
              <a:latin typeface="CyrillicOld" pitchFamily="2" charset="0"/>
            </a:endParaRPr>
          </a:p>
        </p:txBody>
      </p:sp>
      <p:pic>
        <p:nvPicPr>
          <p:cNvPr id="3074" name="Picture 2" descr="http://otradnenskay.cerkov.ru/files/2014/12/DSC_0163.jpg"/>
          <p:cNvPicPr>
            <a:picLocks noChangeAspect="1" noChangeArrowheads="1"/>
          </p:cNvPicPr>
          <p:nvPr/>
        </p:nvPicPr>
        <p:blipFill>
          <a:blip r:embed="rId2"/>
          <a:srcRect/>
          <a:stretch>
            <a:fillRect/>
          </a:stretch>
        </p:blipFill>
        <p:spPr bwMode="auto">
          <a:xfrm>
            <a:off x="2057400" y="0"/>
            <a:ext cx="4953000" cy="6897495"/>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8600" y="228600"/>
            <a:ext cx="8534400" cy="2308324"/>
          </a:xfrm>
          <a:prstGeom prst="rect">
            <a:avLst/>
          </a:prstGeom>
        </p:spPr>
        <p:txBody>
          <a:bodyPr wrap="square">
            <a:spAutoFit/>
          </a:bodyPr>
          <a:lstStyle/>
          <a:p>
            <a:r>
              <a:rPr lang="ru-RU" sz="2400" b="1" dirty="0" smtClean="0">
                <a:solidFill>
                  <a:srgbClr val="C00000"/>
                </a:solidFill>
                <a:latin typeface="CyrillicOld" pitchFamily="2" charset="0"/>
              </a:rPr>
              <a:t>Каждый день своей любимой  иконе несут прихожане, порой совсем бедные люди, скромные дары и цветы...</a:t>
            </a:r>
            <a:r>
              <a:rPr lang="ru-RU" sz="2400" dirty="0" smtClean="0">
                <a:solidFill>
                  <a:srgbClr val="C00000"/>
                </a:solidFill>
                <a:latin typeface="CyrillicOld" pitchFamily="2" charset="0"/>
              </a:rPr>
              <a:t>  И каждому она не отказывает в помощи, скоро и послушливо помогает. Местная милиция знает, что  бомжей и брошенных подростков примут и обогреют в монастыре. А в дальнейшем «</a:t>
            </a:r>
            <a:r>
              <a:rPr lang="ru-RU" sz="2400" dirty="0" err="1" smtClean="0">
                <a:solidFill>
                  <a:srgbClr val="C00000"/>
                </a:solidFill>
                <a:latin typeface="CyrillicOld" pitchFamily="2" charset="0"/>
              </a:rPr>
              <a:t>Скоропослушница</a:t>
            </a:r>
            <a:r>
              <a:rPr lang="ru-RU" sz="2400" dirty="0" smtClean="0">
                <a:solidFill>
                  <a:srgbClr val="C00000"/>
                </a:solidFill>
                <a:latin typeface="CyrillicOld" pitchFamily="2" charset="0"/>
              </a:rPr>
              <a:t>» укажет  им путь.</a:t>
            </a:r>
            <a:endParaRPr lang="ru-RU" sz="2400" dirty="0">
              <a:solidFill>
                <a:srgbClr val="C00000"/>
              </a:solidFill>
              <a:latin typeface="CyrillicOld" pitchFamily="2" charset="0"/>
            </a:endParaRPr>
          </a:p>
        </p:txBody>
      </p:sp>
      <p:pic>
        <p:nvPicPr>
          <p:cNvPr id="4" name="Picture 2" descr="http://pravostok.ru/upload/information_system_28/1/0/1/item_10151/information_items_10151.jpg"/>
          <p:cNvPicPr>
            <a:picLocks noChangeAspect="1" noChangeArrowheads="1"/>
          </p:cNvPicPr>
          <p:nvPr/>
        </p:nvPicPr>
        <p:blipFill>
          <a:blip r:embed="rId2"/>
          <a:srcRect/>
          <a:stretch>
            <a:fillRect/>
          </a:stretch>
        </p:blipFill>
        <p:spPr bwMode="auto">
          <a:xfrm>
            <a:off x="1600200" y="2514600"/>
            <a:ext cx="6205120" cy="4191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57800" y="1143000"/>
            <a:ext cx="3733800" cy="4031873"/>
          </a:xfrm>
          <a:prstGeom prst="rect">
            <a:avLst/>
          </a:prstGeom>
        </p:spPr>
        <p:txBody>
          <a:bodyPr wrap="square">
            <a:spAutoFit/>
          </a:bodyPr>
          <a:lstStyle/>
          <a:p>
            <a:pPr algn="r"/>
            <a:r>
              <a:rPr lang="ru-RU" sz="3200" dirty="0" smtClean="0">
                <a:solidFill>
                  <a:srgbClr val="DE2A00"/>
                </a:solidFill>
                <a:latin typeface="CyrillicOld" pitchFamily="2" charset="0"/>
              </a:rPr>
              <a:t>Светел </a:t>
            </a:r>
          </a:p>
          <a:p>
            <a:pPr algn="r"/>
            <a:r>
              <a:rPr lang="ru-RU" sz="3200" dirty="0" smtClean="0">
                <a:solidFill>
                  <a:srgbClr val="DE2A00"/>
                </a:solidFill>
                <a:latin typeface="CyrillicOld" pitchFamily="2" charset="0"/>
              </a:rPr>
              <a:t>и прекрасен лик “</a:t>
            </a:r>
            <a:r>
              <a:rPr lang="ru-RU" sz="3200" dirty="0" err="1" smtClean="0">
                <a:solidFill>
                  <a:srgbClr val="DE2A00"/>
                </a:solidFill>
                <a:latin typeface="CyrillicOld" pitchFamily="2" charset="0"/>
              </a:rPr>
              <a:t>Скоропослушницы</a:t>
            </a:r>
            <a:r>
              <a:rPr lang="ru-RU" sz="3200" smtClean="0">
                <a:solidFill>
                  <a:srgbClr val="DE2A00"/>
                </a:solidFill>
                <a:latin typeface="CyrillicOld" pitchFamily="2" charset="0"/>
              </a:rPr>
              <a:t>” </a:t>
            </a:r>
            <a:r>
              <a:rPr lang="ru-RU" sz="3200" dirty="0" smtClean="0">
                <a:solidFill>
                  <a:srgbClr val="DE2A00"/>
                </a:solidFill>
                <a:latin typeface="CyrillicOld" pitchFamily="2" charset="0"/>
              </a:rPr>
              <a:t>Слышит Спасительница наши молитвы. </a:t>
            </a:r>
          </a:p>
          <a:p>
            <a:pPr algn="r"/>
            <a:r>
              <a:rPr lang="ru-RU" sz="3200" dirty="0" smtClean="0">
                <a:solidFill>
                  <a:srgbClr val="DE2A00"/>
                </a:solidFill>
                <a:latin typeface="CyrillicOld" pitchFamily="2" charset="0"/>
              </a:rPr>
              <a:t>И помогает каждому.</a:t>
            </a:r>
            <a:endParaRPr lang="ru-RU" sz="3200" dirty="0">
              <a:solidFill>
                <a:srgbClr val="DE2A00"/>
              </a:solidFill>
              <a:latin typeface="CyrillicOld" pitchFamily="2" charset="0"/>
            </a:endParaRPr>
          </a:p>
        </p:txBody>
      </p:sp>
      <p:pic>
        <p:nvPicPr>
          <p:cNvPr id="44034" name="Picture 2" descr="http://iconexpo.ru/pics/1_4302.jpg"/>
          <p:cNvPicPr>
            <a:picLocks noChangeAspect="1" noChangeArrowheads="1"/>
          </p:cNvPicPr>
          <p:nvPr/>
        </p:nvPicPr>
        <p:blipFill>
          <a:blip r:embed="rId2"/>
          <a:srcRect/>
          <a:stretch>
            <a:fillRect/>
          </a:stretch>
        </p:blipFill>
        <p:spPr bwMode="auto">
          <a:xfrm>
            <a:off x="152400" y="152400"/>
            <a:ext cx="5181601" cy="6248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 y="152400"/>
            <a:ext cx="8458200" cy="1077218"/>
          </a:xfrm>
          <a:prstGeom prst="rect">
            <a:avLst/>
          </a:prstGeom>
        </p:spPr>
        <p:txBody>
          <a:bodyPr wrap="square">
            <a:spAutoFit/>
          </a:bodyPr>
          <a:lstStyle/>
          <a:p>
            <a:r>
              <a:rPr lang="ru-RU" sz="3200" dirty="0" smtClean="0">
                <a:solidFill>
                  <a:srgbClr val="C00000"/>
                </a:solidFill>
                <a:latin typeface="CyrillicOld" pitchFamily="2" charset="0"/>
              </a:rPr>
              <a:t>Первообраз </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иконы </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находится</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 в </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монастыре </a:t>
            </a:r>
            <a:r>
              <a:rPr lang="ru-RU" sz="3200" dirty="0" err="1" smtClean="0">
                <a:solidFill>
                  <a:srgbClr val="C00000"/>
                </a:solidFill>
                <a:latin typeface="CyrillicOld" pitchFamily="2" charset="0"/>
              </a:rPr>
              <a:t>Дохиар</a:t>
            </a:r>
            <a:r>
              <a:rPr lang="ru-RU" sz="3200" dirty="0" smtClean="0">
                <a:solidFill>
                  <a:srgbClr val="C00000"/>
                </a:solidFill>
                <a:latin typeface="CyrillicOld" pitchFamily="2" charset="0"/>
              </a:rPr>
              <a:t> </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на </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Афонской</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 горе</a:t>
            </a:r>
            <a:r>
              <a:rPr lang="en-US" sz="3200" dirty="0" smtClean="0">
                <a:solidFill>
                  <a:srgbClr val="C00000"/>
                </a:solidFill>
                <a:latin typeface="CyrillicOld" pitchFamily="2" charset="0"/>
              </a:rPr>
              <a:t> </a:t>
            </a:r>
            <a:r>
              <a:rPr lang="ru-RU" sz="3200" dirty="0" smtClean="0">
                <a:solidFill>
                  <a:srgbClr val="C00000"/>
                </a:solidFill>
                <a:latin typeface="CyrillicOld" pitchFamily="2" charset="0"/>
              </a:rPr>
              <a:t> и написан в XI веке. </a:t>
            </a:r>
          </a:p>
        </p:txBody>
      </p:sp>
      <p:pic>
        <p:nvPicPr>
          <p:cNvPr id="38914" name="Picture 2" descr="http://www.isihast.ru/files/file_1037.jpg"/>
          <p:cNvPicPr>
            <a:picLocks noChangeAspect="1" noChangeArrowheads="1"/>
          </p:cNvPicPr>
          <p:nvPr/>
        </p:nvPicPr>
        <p:blipFill>
          <a:blip r:embed="rId2"/>
          <a:srcRect/>
          <a:stretch>
            <a:fillRect/>
          </a:stretch>
        </p:blipFill>
        <p:spPr bwMode="auto">
          <a:xfrm>
            <a:off x="655944" y="1295400"/>
            <a:ext cx="7421256" cy="5562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pravmir.ru/wp-content/uploads/2006/11/dohiar.jpg"/>
          <p:cNvPicPr>
            <a:picLocks noChangeAspect="1" noChangeArrowheads="1"/>
          </p:cNvPicPr>
          <p:nvPr/>
        </p:nvPicPr>
        <p:blipFill>
          <a:blip r:embed="rId2"/>
          <a:srcRect/>
          <a:stretch>
            <a:fillRect/>
          </a:stretch>
        </p:blipFill>
        <p:spPr bwMode="auto">
          <a:xfrm>
            <a:off x="4038601" y="105538"/>
            <a:ext cx="4724400" cy="6543298"/>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228600" y="1828800"/>
            <a:ext cx="3505200" cy="3539430"/>
          </a:xfrm>
          <a:prstGeom prst="rect">
            <a:avLst/>
          </a:prstGeom>
        </p:spPr>
        <p:txBody>
          <a:bodyPr wrap="square">
            <a:spAutoFit/>
          </a:bodyPr>
          <a:lstStyle/>
          <a:p>
            <a:r>
              <a:rPr lang="ru-RU" sz="3200" dirty="0" smtClean="0">
                <a:solidFill>
                  <a:srgbClr val="C00000"/>
                </a:solidFill>
                <a:latin typeface="CyrillicOld" pitchFamily="2" charset="0"/>
              </a:rPr>
              <a:t>Название икона получила</a:t>
            </a:r>
            <a:endParaRPr lang="en-US" sz="3200" dirty="0" smtClean="0">
              <a:solidFill>
                <a:srgbClr val="C00000"/>
              </a:solidFill>
              <a:latin typeface="CyrillicOld" pitchFamily="2" charset="0"/>
            </a:endParaRPr>
          </a:p>
          <a:p>
            <a:r>
              <a:rPr lang="ru-RU" sz="3200" dirty="0" smtClean="0">
                <a:solidFill>
                  <a:srgbClr val="C00000"/>
                </a:solidFill>
                <a:latin typeface="CyrillicOld" pitchFamily="2" charset="0"/>
              </a:rPr>
              <a:t> в XVII веке, </a:t>
            </a:r>
            <a:endParaRPr lang="en-US" sz="3200" dirty="0" smtClean="0">
              <a:solidFill>
                <a:srgbClr val="C00000"/>
              </a:solidFill>
              <a:latin typeface="CyrillicOld" pitchFamily="2" charset="0"/>
            </a:endParaRPr>
          </a:p>
          <a:p>
            <a:r>
              <a:rPr lang="ru-RU" sz="3200" dirty="0" smtClean="0">
                <a:solidFill>
                  <a:srgbClr val="C00000"/>
                </a:solidFill>
                <a:latin typeface="CyrillicOld" pitchFamily="2" charset="0"/>
              </a:rPr>
              <a:t>когда </a:t>
            </a:r>
            <a:endParaRPr lang="en-US" sz="3200" dirty="0" smtClean="0">
              <a:solidFill>
                <a:srgbClr val="C00000"/>
              </a:solidFill>
              <a:latin typeface="CyrillicOld" pitchFamily="2" charset="0"/>
            </a:endParaRPr>
          </a:p>
          <a:p>
            <a:r>
              <a:rPr lang="ru-RU" sz="3200" dirty="0" smtClean="0">
                <a:solidFill>
                  <a:srgbClr val="C00000"/>
                </a:solidFill>
                <a:latin typeface="CyrillicOld" pitchFamily="2" charset="0"/>
              </a:rPr>
              <a:t>благодаря ей произошло настоящее чудо.</a:t>
            </a:r>
            <a:endParaRPr lang="ru-RU" sz="3200" dirty="0">
              <a:solidFill>
                <a:srgbClr val="C00000"/>
              </a:solidFill>
              <a:latin typeface="CyrillicOld" pitchFamily="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52400" y="0"/>
            <a:ext cx="87630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2000" dirty="0" smtClean="0"/>
              <a:t>  </a:t>
            </a:r>
            <a:r>
              <a:rPr lang="ru-RU" sz="2800" dirty="0" smtClean="0">
                <a:solidFill>
                  <a:srgbClr val="C00000"/>
                </a:solidFill>
                <a:latin typeface="CyrillicOld" pitchFamily="2" charset="0"/>
              </a:rPr>
              <a:t> В середине XVII столетия в монастыре на горе Афон жил монах Нил, который был </a:t>
            </a:r>
            <a:r>
              <a:rPr lang="ru-RU" sz="2800" dirty="0" err="1" smtClean="0">
                <a:solidFill>
                  <a:srgbClr val="C00000"/>
                </a:solidFill>
                <a:latin typeface="CyrillicOld" pitchFamily="2" charset="0"/>
              </a:rPr>
              <a:t>трапезарем</a:t>
            </a:r>
            <a:r>
              <a:rPr lang="ru-RU" sz="2800" dirty="0" smtClean="0">
                <a:solidFill>
                  <a:srgbClr val="C00000"/>
                </a:solidFill>
                <a:latin typeface="CyrillicOld" pitchFamily="2" charset="0"/>
              </a:rPr>
              <a:t>. </a:t>
            </a:r>
            <a:br>
              <a:rPr lang="ru-RU" sz="2800" dirty="0" smtClean="0">
                <a:solidFill>
                  <a:srgbClr val="C00000"/>
                </a:solidFill>
                <a:latin typeface="CyrillicOld" pitchFamily="2" charset="0"/>
              </a:rPr>
            </a:br>
            <a:r>
              <a:rPr lang="ru-RU" sz="2800" dirty="0" smtClean="0">
                <a:solidFill>
                  <a:srgbClr val="C00000"/>
                </a:solidFill>
                <a:latin typeface="CyrillicOld" pitchFamily="2" charset="0"/>
              </a:rPr>
              <a:t>  </a:t>
            </a:r>
            <a:r>
              <a:rPr kumimoji="0" lang="ru-RU" sz="2800" b="0" i="0" u="none" strike="noStrike" cap="none" normalizeH="0" baseline="0" dirty="0" smtClean="0">
                <a:ln>
                  <a:noFill/>
                </a:ln>
                <a:solidFill>
                  <a:srgbClr val="C00000"/>
                </a:solidFill>
                <a:effectLst/>
                <a:latin typeface="CyrillicOld" pitchFamily="2" charset="0"/>
                <a:ea typeface="Times New Roman" pitchFamily="18" charset="0"/>
                <a:cs typeface="Tahoma" pitchFamily="34" charset="0"/>
              </a:rPr>
              <a:t>Как-то ночью Нил проходил</a:t>
            </a:r>
            <a:r>
              <a:rPr lang="ru-RU" sz="2800" dirty="0" smtClean="0"/>
              <a:t> </a:t>
            </a:r>
            <a:r>
              <a:rPr kumimoji="0" lang="ru-RU" sz="2800" b="0" i="0" u="none" strike="noStrike" cap="none" normalizeH="0" baseline="0" dirty="0" smtClean="0">
                <a:ln>
                  <a:noFill/>
                </a:ln>
                <a:solidFill>
                  <a:srgbClr val="C00000"/>
                </a:solidFill>
                <a:effectLst/>
                <a:latin typeface="CyrillicOld" pitchFamily="2" charset="0"/>
                <a:ea typeface="Times New Roman" pitchFamily="18" charset="0"/>
                <a:cs typeface="Tahoma" pitchFamily="34" charset="0"/>
              </a:rPr>
              <a:t>с зажженной лучиной мимо, да так близко к иконе, что закоптил ее святой лик.</a:t>
            </a:r>
          </a:p>
        </p:txBody>
      </p:sp>
      <p:pic>
        <p:nvPicPr>
          <p:cNvPr id="5121" name="Picture 1"/>
          <p:cNvPicPr>
            <a:picLocks noChangeAspect="1" noChangeArrowheads="1"/>
          </p:cNvPicPr>
          <p:nvPr/>
        </p:nvPicPr>
        <p:blipFill>
          <a:blip r:embed="rId2"/>
          <a:srcRect l="22840" t="10417" r="27379" b="20833"/>
          <a:stretch>
            <a:fillRect/>
          </a:stretch>
        </p:blipFill>
        <p:spPr bwMode="auto">
          <a:xfrm>
            <a:off x="1981200" y="1727499"/>
            <a:ext cx="6607464" cy="513050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0"/>
            <a:ext cx="8382000" cy="523220"/>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FF0000"/>
                </a:solidFill>
                <a:latin typeface="CyrillicOld" pitchFamily="2" charset="0"/>
                <a:ea typeface="Times New Roman" pitchFamily="18" charset="0"/>
                <a:cs typeface="Tahoma" pitchFamily="34" charset="0"/>
              </a:rPr>
              <a:t>– Впредь не ходи сюда с лучиной..., </a:t>
            </a:r>
            <a:r>
              <a:rPr lang="ru-RU" sz="2800" dirty="0" smtClean="0">
                <a:solidFill>
                  <a:srgbClr val="C00000"/>
                </a:solidFill>
                <a:latin typeface="CyrillicOld" pitchFamily="2" charset="0"/>
                <a:ea typeface="Times New Roman" pitchFamily="18" charset="0"/>
                <a:cs typeface="Tahoma" pitchFamily="34" charset="0"/>
              </a:rPr>
              <a:t>-  услышал голос. </a:t>
            </a:r>
            <a:endParaRPr lang="ru-RU" sz="2800" dirty="0" smtClean="0">
              <a:solidFill>
                <a:srgbClr val="C00000"/>
              </a:solidFill>
              <a:latin typeface="CyrillicOld" pitchFamily="2" charset="0"/>
            </a:endParaRPr>
          </a:p>
        </p:txBody>
      </p:sp>
      <p:pic>
        <p:nvPicPr>
          <p:cNvPr id="22530" name="Picture 2"/>
          <p:cNvPicPr>
            <a:picLocks noChangeAspect="1" noChangeArrowheads="1"/>
          </p:cNvPicPr>
          <p:nvPr/>
        </p:nvPicPr>
        <p:blipFill>
          <a:blip r:embed="rId2"/>
          <a:srcRect l="22840" t="11458" r="26208" b="19792"/>
          <a:stretch>
            <a:fillRect/>
          </a:stretch>
        </p:blipFill>
        <p:spPr bwMode="auto">
          <a:xfrm>
            <a:off x="685800" y="533400"/>
            <a:ext cx="8136082" cy="6172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400" y="152400"/>
            <a:ext cx="8610600" cy="954107"/>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Нил посмотрел по сторонам, никого не увидел, решил, что кто-то из братии подшучивает над ним.      </a:t>
            </a:r>
            <a:endParaRPr lang="ru-RU" sz="2800" dirty="0" smtClean="0">
              <a:solidFill>
                <a:srgbClr val="800000"/>
              </a:solidFill>
              <a:latin typeface="CyrillicOld" pitchFamily="2" charset="0"/>
            </a:endParaRPr>
          </a:p>
        </p:txBody>
      </p:sp>
      <p:pic>
        <p:nvPicPr>
          <p:cNvPr id="24578" name="Picture 2"/>
          <p:cNvPicPr>
            <a:picLocks noChangeAspect="1" noChangeArrowheads="1"/>
          </p:cNvPicPr>
          <p:nvPr/>
        </p:nvPicPr>
        <p:blipFill>
          <a:blip r:embed="rId2"/>
          <a:srcRect l="22255" t="10417" r="32064" b="20833"/>
          <a:stretch>
            <a:fillRect/>
          </a:stretch>
        </p:blipFill>
        <p:spPr bwMode="auto">
          <a:xfrm>
            <a:off x="1524000" y="1143000"/>
            <a:ext cx="6705600" cy="567397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8600" y="0"/>
            <a:ext cx="8610600" cy="2677656"/>
          </a:xfrm>
          <a:prstGeom prst="rect">
            <a:avLst/>
          </a:prstGeom>
        </p:spPr>
        <p:txBody>
          <a:bodyPr wrap="square">
            <a:spAutoFit/>
          </a:bodyPr>
          <a:lstStyle/>
          <a:p>
            <a:pPr lvl="0" eaLnBrk="0" fontAlgn="base" hangingPunct="0">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На другой день</a:t>
            </a:r>
            <a:r>
              <a:rPr lang="en-US" sz="2800" dirty="0" smtClean="0">
                <a:solidFill>
                  <a:srgbClr val="800000"/>
                </a:solidFill>
                <a:latin typeface="CyrillicOld" pitchFamily="2" charset="0"/>
                <a:ea typeface="Times New Roman" pitchFamily="18" charset="0"/>
                <a:cs typeface="Tahoma" pitchFamily="34" charset="0"/>
              </a:rPr>
              <a:t> </a:t>
            </a:r>
            <a:r>
              <a:rPr lang="ru-RU" sz="2800" dirty="0" smtClean="0">
                <a:solidFill>
                  <a:srgbClr val="800000"/>
                </a:solidFill>
                <a:latin typeface="CyrillicOld" pitchFamily="2" charset="0"/>
                <a:ea typeface="Times New Roman" pitchFamily="18" charset="0"/>
                <a:cs typeface="Tahoma" pitchFamily="34" charset="0"/>
              </a:rPr>
              <a:t>Нил опять с зажженной лучиной проходил  мимо и услышал на этот раз:</a:t>
            </a:r>
            <a:endParaRPr lang="ru-RU" sz="2800" dirty="0" smtClean="0">
              <a:solidFill>
                <a:srgbClr val="800000"/>
              </a:solidFill>
              <a:latin typeface="CyrillicOld" pitchFamily="2" charset="0"/>
            </a:endParaRPr>
          </a:p>
          <a:p>
            <a:pPr lvl="0" eaLnBrk="0" fontAlgn="base" hangingPunct="0">
              <a:spcBef>
                <a:spcPct val="0"/>
              </a:spcBef>
              <a:spcAft>
                <a:spcPct val="0"/>
              </a:spcAft>
            </a:pPr>
            <a:r>
              <a:rPr lang="ru-RU" sz="2800" dirty="0" smtClean="0">
                <a:solidFill>
                  <a:srgbClr val="800000"/>
                </a:solidFill>
                <a:latin typeface="CyrillicOld" pitchFamily="2" charset="0"/>
                <a:ea typeface="Times New Roman" pitchFamily="18" charset="0"/>
                <a:cs typeface="Tahoma" pitchFamily="34" charset="0"/>
              </a:rPr>
              <a:t> – </a:t>
            </a:r>
            <a:r>
              <a:rPr lang="ru-RU" sz="2800" dirty="0" smtClean="0">
                <a:solidFill>
                  <a:srgbClr val="FF0000"/>
                </a:solidFill>
                <a:latin typeface="CyrillicOld" pitchFamily="2" charset="0"/>
                <a:ea typeface="Times New Roman" pitchFamily="18" charset="0"/>
                <a:cs typeface="Tahoma" pitchFamily="34" charset="0"/>
              </a:rPr>
              <a:t>Монах, недостойный этого имени, долго ли тебе так бесстыдно </a:t>
            </a:r>
          </a:p>
          <a:p>
            <a:pPr lvl="0" eaLnBrk="0" fontAlgn="base" hangingPunct="0">
              <a:spcBef>
                <a:spcPct val="0"/>
              </a:spcBef>
              <a:spcAft>
                <a:spcPct val="0"/>
              </a:spcAft>
            </a:pPr>
            <a:r>
              <a:rPr lang="ru-RU" sz="2800" dirty="0" smtClean="0">
                <a:solidFill>
                  <a:srgbClr val="FF0000"/>
                </a:solidFill>
                <a:latin typeface="CyrillicOld" pitchFamily="2" charset="0"/>
                <a:ea typeface="Times New Roman" pitchFamily="18" charset="0"/>
                <a:cs typeface="Tahoma" pitchFamily="34" charset="0"/>
              </a:rPr>
              <a:t>коптить </a:t>
            </a:r>
          </a:p>
          <a:p>
            <a:pPr lvl="0" eaLnBrk="0" fontAlgn="base" hangingPunct="0">
              <a:spcBef>
                <a:spcPct val="0"/>
              </a:spcBef>
              <a:spcAft>
                <a:spcPct val="0"/>
              </a:spcAft>
            </a:pPr>
            <a:r>
              <a:rPr lang="ru-RU" sz="2800" dirty="0" smtClean="0">
                <a:solidFill>
                  <a:srgbClr val="FF0000"/>
                </a:solidFill>
                <a:latin typeface="CyrillicOld" pitchFamily="2" charset="0"/>
                <a:ea typeface="Times New Roman" pitchFamily="18" charset="0"/>
                <a:cs typeface="Tahoma" pitchFamily="34" charset="0"/>
              </a:rPr>
              <a:t>Мой образ?</a:t>
            </a:r>
          </a:p>
        </p:txBody>
      </p:sp>
      <p:pic>
        <p:nvPicPr>
          <p:cNvPr id="4" name="Picture 2"/>
          <p:cNvPicPr>
            <a:picLocks noChangeAspect="1" noChangeArrowheads="1"/>
          </p:cNvPicPr>
          <p:nvPr/>
        </p:nvPicPr>
        <p:blipFill>
          <a:blip r:embed="rId2"/>
          <a:srcRect l="26354" t="13542" r="42606" b="27083"/>
          <a:stretch>
            <a:fillRect/>
          </a:stretch>
        </p:blipFill>
        <p:spPr bwMode="auto">
          <a:xfrm>
            <a:off x="3124199" y="1371600"/>
            <a:ext cx="5101389" cy="5486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494</TotalTime>
  <Words>690</Words>
  <PresentationFormat>Экран (4:3)</PresentationFormat>
  <Paragraphs>86</Paragraphs>
  <Slides>33</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53</cp:revision>
  <dcterms:modified xsi:type="dcterms:W3CDTF">2016-11-21T09:53:12Z</dcterms:modified>
</cp:coreProperties>
</file>